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346" r:id="rId2"/>
    <p:sldId id="342" r:id="rId3"/>
    <p:sldId id="347" r:id="rId4"/>
    <p:sldId id="300" r:id="rId5"/>
    <p:sldId id="352" r:id="rId6"/>
    <p:sldId id="355" r:id="rId7"/>
    <p:sldId id="325" r:id="rId8"/>
    <p:sldId id="336" r:id="rId9"/>
    <p:sldId id="295" r:id="rId10"/>
    <p:sldId id="341" r:id="rId11"/>
    <p:sldId id="306" r:id="rId12"/>
    <p:sldId id="322" r:id="rId13"/>
    <p:sldId id="361" r:id="rId14"/>
    <p:sldId id="348" r:id="rId15"/>
    <p:sldId id="362" r:id="rId16"/>
    <p:sldId id="363" r:id="rId17"/>
    <p:sldId id="372" r:id="rId18"/>
    <p:sldId id="371" r:id="rId19"/>
    <p:sldId id="364" r:id="rId20"/>
    <p:sldId id="305" r:id="rId21"/>
    <p:sldId id="304" r:id="rId22"/>
    <p:sldId id="365" r:id="rId23"/>
    <p:sldId id="366" r:id="rId24"/>
    <p:sldId id="367" r:id="rId25"/>
    <p:sldId id="368" r:id="rId26"/>
    <p:sldId id="369" r:id="rId27"/>
    <p:sldId id="370" r:id="rId28"/>
    <p:sldId id="349" r:id="rId29"/>
    <p:sldId id="373" r:id="rId30"/>
    <p:sldId id="374" r:id="rId31"/>
    <p:sldId id="354" r:id="rId32"/>
    <p:sldId id="360" r:id="rId33"/>
  </p:sldIdLst>
  <p:sldSz cx="9144000" cy="5143500" type="screen16x9"/>
  <p:notesSz cx="6858000" cy="9144000"/>
  <p:custDataLst>
    <p:tags r:id="rId35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E66"/>
    <a:srgbClr val="F18E53"/>
    <a:srgbClr val="F6B994"/>
    <a:srgbClr val="ED8741"/>
    <a:srgbClr val="9F5FCF"/>
    <a:srgbClr val="7030A0"/>
    <a:srgbClr val="EB7A2D"/>
    <a:srgbClr val="BE5712"/>
    <a:srgbClr val="E54747"/>
    <a:srgbClr val="F6C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863" autoAdjust="0"/>
    <p:restoredTop sz="89819" autoAdjust="0"/>
  </p:normalViewPr>
  <p:slideViewPr>
    <p:cSldViewPr snapToGrid="0" showGuides="1">
      <p:cViewPr>
        <p:scale>
          <a:sx n="99" d="100"/>
          <a:sy n="99" d="100"/>
        </p:scale>
        <p:origin x="-516" y="186"/>
      </p:cViewPr>
      <p:guideLst>
        <p:guide orient="horz" pos="1593"/>
        <p:guide orient="horz" pos="2482"/>
        <p:guide orient="horz" pos="1195"/>
        <p:guide orient="horz" pos="1833"/>
        <p:guide pos="415"/>
        <p:guide pos="4929"/>
        <p:guide pos="3840"/>
        <p:guide pos="2978"/>
        <p:guide pos="311"/>
        <p:guide pos="3697"/>
        <p:guide pos="2850"/>
        <p:guide pos="22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explosion val="1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3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3B4FE-D1FB-4EB8-86E9-B3A3E176F958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8F5AA-9C31-4ED1-824B-C860FDEFBF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26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F5AA-9C31-4ED1-824B-C860FDEFBFC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614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F5AA-9C31-4ED1-824B-C860FDEFBFC3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F5AA-9C31-4ED1-824B-C860FDEFBFC3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C848-5ACB-4DCD-AFDD-59CD0ADC49E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BD33-0E80-4B03-BDEC-5ABB56D8691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08B30-C45C-4A2E-AEB3-D0CEEF704AC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38E6-E906-4F92-996E-008D3C1AE50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C848-5ACB-4DCD-AFDD-59CD0ADC49E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8F5AA-9C31-4ED1-824B-C860FDEFBFC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C848-5ACB-4DCD-AFDD-59CD0ADC49E5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E32A-23E1-40B3-B434-148655B1CBE9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E32A-23E1-40B3-B434-148655B1CBE9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E32A-23E1-40B3-B434-148655B1CBE9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B585-BD6D-40B4-9289-F7BDFE11B042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D246F-CE9B-422B-80A5-1DD455BA32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E32A-23E1-40B3-B434-148655B1CBE9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E32A-23E1-40B3-B434-148655B1CBE9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E32A-23E1-40B3-B434-148655B1CBE9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E32A-23E1-40B3-B434-148655B1CBE9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E32A-23E1-40B3-B434-148655B1CBE9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E32A-23E1-40B3-B434-148655B1CBE9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E32A-23E1-40B3-B434-148655B1CBE9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5E32A-23E1-40B3-B434-148655B1CBE9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5E32A-23E1-40B3-B434-148655B1CBE9}" type="datetimeFigureOut">
              <a:rPr lang="zh-CN" altLang="en-US" smtClean="0"/>
              <a:t>2022/4/3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BEFBF-5B5F-4BD2-A74A-61A97BF12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圆角矩形 107"/>
          <p:cNvSpPr/>
          <p:nvPr/>
        </p:nvSpPr>
        <p:spPr>
          <a:xfrm>
            <a:off x="1884400" y="1248517"/>
            <a:ext cx="944122" cy="447598"/>
          </a:xfrm>
          <a:prstGeom prst="roundRect">
            <a:avLst>
              <a:gd name="adj" fmla="val 15229"/>
            </a:avLst>
          </a:prstGeom>
          <a:solidFill>
            <a:srgbClr val="F39E66"/>
          </a:solidFill>
          <a:ln w="19050">
            <a:solidFill>
              <a:schemeClr val="bg1"/>
            </a:solidFill>
          </a:ln>
          <a:effectLst>
            <a:outerShdw blurRad="406400" dist="419100" dir="114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1" name="圆角矩形 110"/>
          <p:cNvSpPr/>
          <p:nvPr/>
        </p:nvSpPr>
        <p:spPr>
          <a:xfrm>
            <a:off x="1948204" y="2464545"/>
            <a:ext cx="479260" cy="451218"/>
          </a:xfrm>
          <a:prstGeom prst="roundRect">
            <a:avLst>
              <a:gd name="adj" fmla="val 12129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444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7" name="TextBox 86"/>
          <p:cNvSpPr txBox="1"/>
          <p:nvPr/>
        </p:nvSpPr>
        <p:spPr>
          <a:xfrm>
            <a:off x="4060872" y="1757989"/>
            <a:ext cx="4411291" cy="707886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F39E66"/>
                </a:solidFill>
                <a:latin typeface="+mj-ea"/>
                <a:ea typeface="+mj-ea"/>
              </a:rPr>
              <a:t>百酷</a:t>
            </a:r>
            <a:r>
              <a:rPr lang="zh-CN" altLang="en-US" sz="4000" b="1" dirty="0" smtClean="0">
                <a:solidFill>
                  <a:srgbClr val="F39E66"/>
                </a:solidFill>
                <a:latin typeface="+mj-ea"/>
                <a:ea typeface="+mj-ea"/>
              </a:rPr>
              <a:t>会员</a:t>
            </a:r>
            <a:r>
              <a:rPr lang="zh-CN" altLang="en-US" sz="4000" b="1" dirty="0" smtClean="0">
                <a:solidFill>
                  <a:srgbClr val="F39E66"/>
                </a:solidFill>
                <a:latin typeface="+mj-ea"/>
                <a:ea typeface="+mj-ea"/>
              </a:rPr>
              <a:t>营销系统</a:t>
            </a:r>
            <a:endParaRPr lang="zh-CN" altLang="en-US" sz="4000" b="1" dirty="0">
              <a:solidFill>
                <a:srgbClr val="F39E66"/>
              </a:solidFill>
              <a:latin typeface="+mj-ea"/>
              <a:ea typeface="+mj-ea"/>
            </a:endParaRPr>
          </a:p>
        </p:txBody>
      </p:sp>
      <p:sp>
        <p:nvSpPr>
          <p:cNvPr id="89" name="圆角矩形 88"/>
          <p:cNvSpPr/>
          <p:nvPr/>
        </p:nvSpPr>
        <p:spPr>
          <a:xfrm>
            <a:off x="739300" y="446419"/>
            <a:ext cx="451632" cy="409118"/>
          </a:xfrm>
          <a:prstGeom prst="roundRect">
            <a:avLst>
              <a:gd name="adj" fmla="val 12418"/>
            </a:avLst>
          </a:prstGeom>
          <a:solidFill>
            <a:srgbClr val="F18E53"/>
          </a:solidFill>
          <a:ln w="12700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0" name="圆角矩形 89"/>
          <p:cNvSpPr/>
          <p:nvPr/>
        </p:nvSpPr>
        <p:spPr>
          <a:xfrm>
            <a:off x="588321" y="1528588"/>
            <a:ext cx="1085700" cy="1110848"/>
          </a:xfrm>
          <a:prstGeom prst="roundRect">
            <a:avLst>
              <a:gd name="adj" fmla="val 15229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444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7" name="TextBox 49"/>
          <p:cNvSpPr txBox="1"/>
          <p:nvPr/>
        </p:nvSpPr>
        <p:spPr>
          <a:xfrm>
            <a:off x="4810571" y="2915763"/>
            <a:ext cx="2354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www.9-w.cn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4810571" y="3303557"/>
            <a:ext cx="1766886" cy="176883"/>
          </a:xfrm>
          <a:prstGeom prst="rect">
            <a:avLst/>
          </a:prstGeom>
        </p:spPr>
        <p:txBody>
          <a:bodyPr wrap="square" lIns="38012" tIns="19006" rIns="38012" bIns="1900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defRPr sz="1800"/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NeueBold"/>
                <a:sym typeface="Arial" panose="020B0604020202020204" pitchFamily="34" charset="0"/>
              </a:rPr>
              <a:t>芜湖百酷网络科技有限公司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NeueBold"/>
              <a:sym typeface="Arial" panose="020B0604020202020204" pitchFamily="34" charset="0"/>
            </a:endParaRPr>
          </a:p>
        </p:txBody>
      </p:sp>
      <p:sp>
        <p:nvSpPr>
          <p:cNvPr id="116" name="矩形 115"/>
          <p:cNvSpPr/>
          <p:nvPr/>
        </p:nvSpPr>
        <p:spPr bwMode="auto">
          <a:xfrm>
            <a:off x="4133775" y="3264520"/>
            <a:ext cx="599750" cy="246916"/>
          </a:xfrm>
          <a:prstGeom prst="rect">
            <a:avLst/>
          </a:prstGeom>
          <a:solidFill>
            <a:srgbClr val="F18E53"/>
          </a:solidFill>
          <a:ln w="15875" cap="rnd">
            <a:solidFill>
              <a:srgbClr val="F39E66"/>
            </a:solidFill>
            <a:round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7" name="矩形 116"/>
          <p:cNvSpPr/>
          <p:nvPr/>
        </p:nvSpPr>
        <p:spPr bwMode="auto">
          <a:xfrm>
            <a:off x="4733524" y="3264520"/>
            <a:ext cx="1621326" cy="246916"/>
          </a:xfrm>
          <a:prstGeom prst="rect">
            <a:avLst/>
          </a:prstGeom>
          <a:noFill/>
          <a:ln w="12700" cap="rnd">
            <a:solidFill>
              <a:srgbClr val="F39E66"/>
            </a:solidFill>
            <a:round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8" name="Shape 280"/>
          <p:cNvSpPr/>
          <p:nvPr/>
        </p:nvSpPr>
        <p:spPr>
          <a:xfrm>
            <a:off x="4286951" y="3323323"/>
            <a:ext cx="312449" cy="138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defRPr sz="1800"/>
            </a:pPr>
            <a:r>
              <a:rPr lang="zh-CN" altLang="en-US" sz="1000" spc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  <a:sym typeface="Arial" panose="020B0604020202020204" pitchFamily="34" charset="0"/>
              </a:rPr>
              <a:t>出品</a:t>
            </a:r>
            <a:endParaRPr sz="1000" spc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4060872" y="2498969"/>
            <a:ext cx="4071006" cy="290610"/>
          </a:xfrm>
          <a:prstGeom prst="roundRect">
            <a:avLst/>
          </a:prstGeom>
          <a:solidFill>
            <a:srgbClr val="F18E53"/>
          </a:solidFill>
          <a:ln w="15875">
            <a:solidFill>
              <a:schemeClr val="bg1"/>
            </a:solidFill>
          </a:ln>
          <a:effectLst>
            <a:outerShdw blurRad="177800" dist="139700" dir="2700000" sx="91000" sy="91000" algn="tl" rotWithShape="0">
              <a:schemeClr val="bg1">
                <a:lumMod val="65000"/>
                <a:alpha val="5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202086" y="2542268"/>
            <a:ext cx="4012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>
                <a:solidFill>
                  <a:schemeClr val="bg1"/>
                </a:solidFill>
                <a:latin typeface="+mj-ea"/>
                <a:ea typeface="+mj-ea"/>
              </a:rPr>
              <a:t>让客</a:t>
            </a:r>
            <a:r>
              <a:rPr lang="zh-CN" altLang="en-US" sz="900" smtClean="0">
                <a:solidFill>
                  <a:schemeClr val="bg1"/>
                </a:solidFill>
                <a:latin typeface="+mj-ea"/>
                <a:ea typeface="+mj-ea"/>
              </a:rPr>
              <a:t>户不断惊喜，让客户源源不断。让服务深入人心，让生意越来越好。</a:t>
            </a:r>
            <a:endParaRPr lang="zh-CN" altLang="en-US" sz="9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53493" y="2354279"/>
            <a:ext cx="581980" cy="582228"/>
          </a:xfrm>
          <a:prstGeom prst="roundRect">
            <a:avLst>
              <a:gd name="adj" fmla="val 21816"/>
            </a:avLst>
          </a:prstGeom>
          <a:solidFill>
            <a:srgbClr val="F39E66"/>
          </a:solidFill>
          <a:ln w="19050">
            <a:solidFill>
              <a:srgbClr val="FFFFFF"/>
            </a:solidFill>
          </a:ln>
          <a:effectLst>
            <a:outerShdw blurRad="419100" dist="444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5" name="圆角矩形 84"/>
          <p:cNvSpPr/>
          <p:nvPr/>
        </p:nvSpPr>
        <p:spPr>
          <a:xfrm>
            <a:off x="2399868" y="305469"/>
            <a:ext cx="748190" cy="674114"/>
          </a:xfrm>
          <a:prstGeom prst="roundRect">
            <a:avLst>
              <a:gd name="adj" fmla="val 15972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469900" dir="2700000" sx="90000" sy="90000" algn="tl" rotWithShape="0">
              <a:schemeClr val="tx1">
                <a:lumMod val="50000"/>
                <a:lumOff val="50000"/>
                <a:alpha val="5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1134769" y="844062"/>
            <a:ext cx="1275046" cy="1273414"/>
          </a:xfrm>
          <a:prstGeom prst="roundRect">
            <a:avLst>
              <a:gd name="adj" fmla="val 8669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368300" dir="2700000" sx="90000" sy="90000" algn="tl" rotWithShape="0">
              <a:schemeClr val="tx1">
                <a:lumMod val="50000"/>
                <a:lumOff val="50000"/>
                <a:alpha val="4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圆角矩形 60"/>
          <p:cNvSpPr/>
          <p:nvPr/>
        </p:nvSpPr>
        <p:spPr>
          <a:xfrm>
            <a:off x="484000" y="191699"/>
            <a:ext cx="274388" cy="271246"/>
          </a:xfrm>
          <a:prstGeom prst="roundRect">
            <a:avLst>
              <a:gd name="adj" fmla="val 13750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4" name="圆角矩形 83"/>
          <p:cNvSpPr/>
          <p:nvPr/>
        </p:nvSpPr>
        <p:spPr>
          <a:xfrm>
            <a:off x="2367306" y="2121797"/>
            <a:ext cx="548776" cy="542492"/>
          </a:xfrm>
          <a:prstGeom prst="roundRect">
            <a:avLst>
              <a:gd name="adj" fmla="val 13750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444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7470846" y="81842"/>
            <a:ext cx="1322064" cy="245678"/>
            <a:chOff x="6400954" y="1417091"/>
            <a:chExt cx="1644764" cy="305644"/>
          </a:xfrm>
        </p:grpSpPr>
        <p:grpSp>
          <p:nvGrpSpPr>
            <p:cNvPr id="92" name="组合 91"/>
            <p:cNvGrpSpPr/>
            <p:nvPr/>
          </p:nvGrpSpPr>
          <p:grpSpPr>
            <a:xfrm>
              <a:off x="7297674" y="1417091"/>
              <a:ext cx="305648" cy="305644"/>
              <a:chOff x="1517330" y="1125257"/>
              <a:chExt cx="2204282" cy="2204282"/>
            </a:xfrm>
          </p:grpSpPr>
          <p:sp>
            <p:nvSpPr>
              <p:cNvPr id="95" name="椭圆 94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3175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1722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3444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5166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6888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8610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70332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32054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93776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solidFill>
                <a:srgbClr val="F18E5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1722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3444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5166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6888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8610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70332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32054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93776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7740070" y="1417091"/>
              <a:ext cx="305648" cy="305644"/>
              <a:chOff x="1517330" y="1125257"/>
              <a:chExt cx="2204282" cy="2204282"/>
            </a:xfrm>
          </p:grpSpPr>
          <p:sp>
            <p:nvSpPr>
              <p:cNvPr id="88" name="椭圆 87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3175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1722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3444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5166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6888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8610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70332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32054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93776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solidFill>
                <a:srgbClr val="F18E5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1722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3444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5166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6888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8610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70332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32054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93776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6400954" y="1417091"/>
              <a:ext cx="305648" cy="305644"/>
              <a:chOff x="1517330" y="1125257"/>
              <a:chExt cx="2204282" cy="2204282"/>
            </a:xfrm>
          </p:grpSpPr>
          <p:sp>
            <p:nvSpPr>
              <p:cNvPr id="81" name="椭圆 80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3175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1722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3444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5166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6888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8610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70332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32054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93776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1719377" y="1327294"/>
                <a:ext cx="1800208" cy="1800199"/>
              </a:xfrm>
              <a:prstGeom prst="ellipse">
                <a:avLst/>
              </a:prstGeom>
              <a:solidFill>
                <a:srgbClr val="F18E5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1722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3444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5166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6888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8610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70332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32054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93776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6841578" y="1417091"/>
              <a:ext cx="305648" cy="305644"/>
              <a:chOff x="1517330" y="1125257"/>
              <a:chExt cx="2204282" cy="2204282"/>
            </a:xfrm>
          </p:grpSpPr>
          <p:sp>
            <p:nvSpPr>
              <p:cNvPr id="75" name="椭圆 74"/>
              <p:cNvSpPr/>
              <p:nvPr/>
            </p:nvSpPr>
            <p:spPr>
              <a:xfrm>
                <a:off x="1517330" y="1125257"/>
                <a:ext cx="2204282" cy="2204282"/>
              </a:xfrm>
              <a:prstGeom prst="ellipse">
                <a:avLst/>
              </a:prstGeom>
              <a:gradFill>
                <a:gsLst>
                  <a:gs pos="0">
                    <a:srgbClr val="EBEBEB"/>
                  </a:gs>
                  <a:gs pos="100000">
                    <a:srgbClr val="FEFEFE"/>
                  </a:gs>
                </a:gsLst>
                <a:lin ang="7530000" scaled="0"/>
              </a:gradFill>
              <a:ln w="3175">
                <a:solidFill>
                  <a:schemeClr val="bg1"/>
                </a:solidFill>
              </a:ln>
              <a:effectLst>
                <a:outerShdw blurRad="165100" dist="139700" dir="7800000" sx="74000" sy="74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1722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3444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5166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6888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8610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70332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32054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93776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1719372" y="1327298"/>
                <a:ext cx="1800200" cy="1800200"/>
              </a:xfrm>
              <a:prstGeom prst="ellipse">
                <a:avLst/>
              </a:prstGeom>
              <a:solidFill>
                <a:srgbClr val="F18E5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1722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23444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85166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46888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308610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370332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432054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4937760" algn="l" defTabSz="123444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AutoShape 2" descr="data:image/png;base64,iVBORw0KGgoAAAANSUhEUgAABTkAAABQCAYAAADStHFVAAAgAElEQVR4Xu29B7R1S1XnO8vQ2jxMDEVFJdugSBKkGxUB5Yk0QaSRKAJNkHBJkkEySs4ZJEu2QQmKIKBAA4LQ+DAgirFBfCjd8rp9r1/oeuO37lzn1qldedXae+3zVY1xxh3322vVqpqVZv3nnP9pZJQhgSGBIYEhgSGBIYEhgSGBIYEhgSGBIYEhgSGBIYEhgSGBIYEhgSOWgDnito+mDwkMCQwJDAkMCQwJDAkMCQwJDAkMCQwJDAkMCQwJDAkMCQwJDAnIADnHJBgSGBIYEhgSGBIYEhgSGBIYEhgSGBIYEhgSGBIYEhgSGBIYEjhqCQyQ86iHbzR+SGBIYEhgSGBIYEhgSGBIYEhgSGBIYEhgSGBIYEhgSGBIYEhggJxjDgwJDAkMCQwJDAkMCQwJDAkMCQwJDAkMCQwJDAkMCQwJDAkMCRy1BAbIedTDNxo/JDAkMCQwJDAkMCQwJDAkMCQwJDAkMCQwJDAkMCQwJDAkMCQwQM4xB4YEhgSGBIYEhgSGBIYEhgSGBIYEhgSGBIYEhgSGBIYEhgSGBI5aAgPkPOrhG40fEhgSGBIYEhgSGBIYEhgSGBIYEhgSGBIYEhgSGBIYEhgSGBIYIOeYA0MCQwJDAkMCQwJDAkMCQwJDAkMCQwJDAkMCQwJDAkMCQwJDAkctgTMFclor1xeRW4rIi42Rjxz1yFQ23lr5ThF5iohcTUTuY4z8ZmUVR/e4tfIDInL5QMM/bYx87Og6tKDB1sqdRORGIvKkc23uLxDbQV+1Vm4gIn9tjPzxQRtyhj5urdxDRL7SGHnOGerW6Mo5KAFr5VdE5Coi8nJj5GnnoAhGl4cEVpGAtfK9ura+0vvA54yR967y0VHpkMCBJWCt/KiIfIfXjP9HRD5ojPznAzev6+f1TvzDIvLVTsXN69tauaGIXMSp62Bys1b+lTHyma4CO4LKImP6JWPkHUua75wHbzNG/o+SuqyVrxORbziD6wYc7TaKJRz93fRMgJzWyu1E5H4iciURoU+vNkbuUDJRz8Iz1srdReSRIvJt2p//TURufdbBE2vl/SJyLW8M/y8Reawx8oSzMLa5Pujcv7/OfR5/kzET0H8URYE+LvBfEJF3ichbc/OWA15kArNcheNLIvL81oPfWnmFiPyYiPyViPypiHxUFb9VNnlVNl+lCuf/KyL/XUT+XkRea4w85igGb0ONVHCTOcHl9Ysicjdj5C0bauJoypBAsQSslVuJyPN0j7M6p98qIo85a0p1sVD2+KC18tt6Hrhf/WNj5Ap7bEbxp6yVXxCRb2fOFJyfGMRfqJWjJxZd6oobcwQPWiuvFZnWmHsH+p/qIIE+PcqQwIkEFOBijV3IEcs/i8jjlwIs+xRzZF9j/d/TGHn1Ptuy9rf0bsQZChg1l/cYI9dr+ba18keqX86vH0RuCq59WEQuITI587zOGHlJS59q3onMnZcaI3euqWfJs5ExXXwu6/0PHIk1DX6CgflXYmejtfLzIvJgvbeeCazFcZS7qYh8zbFhCbF5ddQgp7UTwPUC3Xjcvvzv58IlV8EePJawzn2VM8hcit4jIjc7qwqstZOl4bki8k3e5P5zEblhK9i1ZAPe97vWyrtF5Lp4rjnf/i8i8gBj5GX7bk/L96yVB4nIo0XkX+r7/5+I/KHO3b8I1ekBhPMjnxORn231wrBW/qOI/KDzvf+TdhkjT27pV+4dnb/PxxLoPPt/q/UMg8UoBRKwVn5GRB7inQHsf+82ZvLsH2VI4OgkELlQsDe+0Bg57+g6tMEGq/fGJUJRL8cEcuql93dF5KoiwhnyByLyktDF11r5SY34uayIAOq9xhi5/QaHZ7UmWSv/RkReryCB+x3uDXc2Rt622sf3XHFEV6IVxWDPMa2FtcQbAVcOAnIt6WNkLBfpzkvas+a7ZxjkxJj/JBG5sCM/7n3cV55dItMWT9CzCnImzoOPGCPXdOWpzz5ORK6jmAtnKCAz95CjLKo/PFRkiga9qNMJHMaebow8/Cg7po0+dpATC82vKch3ai6KyNuNkZsc8+CUtN1aeaWI3NYDungVZfdpxsjDSuo5tmcilnjAjdcbMwGgZ75YK49Va9K/8DoLYHeDYwC41YLmX7KSCnhvkFONBYQ7cPGby6oXngC4y3ePTmk+9CKzVn5KvZLcw5lm4Rn7sFKl7xD9sFZ+SWSiGTmG8l5jJm/nUVaWgLUTaI+hYzb8zF8EvLrFuWDA6y1iPTPw1Cfah0iAi4nI/yIiXA7x+n7TKQUy7Mn5aRG5RsK7A08vMUYe37v9qfqslZ/WPdCNbEAXOqUDWyuP0ogn17B2Ji4yNfK2Vp4oMnniuGGsVPEBY+RHaura+rMD5OwzQhF9bVUdsU/LT9cyQM5ycN+X/4Y8OUNe6H+NZ3qOqkwBrWcS6ameesUGrqUgp377V9VL8CG5tobm/xqenNZOzlJ38zCUnYhQ9XQkOuzqXtuO+gxVY+/rnGhQt3ufV8Pf0dIfHjXIyUh4YV3u4PxXEXnQPty41ziMSuvUjQMOIX/hUQUyeKgxJ6FJpdVu+jkFpQjdu5zXUC4s5xkzhSKd+aJjz+bzQ4FNF25OPCQ3XayVj4vI9zuNJHT7WcbIA2INXwHkDF0SkxfapUK1Vp4Kd67ngX0mLepLZZV731p5qcjkjeTzq/0+BrCtgv0BpTnX1UP+3hyWpNzJALo+EF3bHy6VANcnfMtqWb9jABCsrbvl+UUUGRElHroFDLff7f1+Js/yFqEnzgUMBnCw4al3GRG5tIKZGMP9vWGuJnjeRIxv0f3Z2smz5t4KnEG7ctd90QpEzpLQJY2LHDQ+33guz61zieZogJx9dpiIQ8HR6WsD5DxukDPidVjk3KPv4ukJVgD2Q2RIsSd/B5ATWrJ76RkJ/yuep+juxaU3yKkyAS+4lNeI/yQi1/bvDtbKvxeZ7m5+BOlRg4HWTiBvSDdALJu+R+Umz9GDnHTQ4VP4Cq/DR+PRlhuo1O/Ka/jiiFfQmePntFZwrcbT5Ws9uZw5S3xuXlgrdxGZQqr9i8ufichNc/xcufrX/N1aubGI/LIHfgAc7HjWuO1YAeT0Q+b53LvWDHeOXKKruGUSF5g1hy1UdzMA1qOhaokMAUNQDsDPi+fO5so5BHJCpzLzzy4Zh51LZUTpXfKNmne7X3KtlTeITJ55rm5WdRmp6cAxPeskB4CL7Hv0YoL3IlyUcOXBI9VSdiIHrJ3OJcK33BIcb2vlF9UzcNZHuHTC5YzB9XdaGlTzToBqhdeDnj0RrxWe59IJMHu0HhslMkvQHMHDfZOz5iV9FkBOpSWDcxDv656FaDfCMTHAJcsAOXMS6vd7JDlSywcArh7ohXWDCbyopTIReYRnfPxvSv3xl431ua8VJc+JeKEXOfdYKx8MOMRg5APozOYwWQJyRkA09PNfNmYyDhaVFUDOIi9Ot3GJM/SowcCEswj65yuN2dGHisbs0A+dFZATy30Ijd/0Jbfn4AcU7bl6FG4IdH+25/cOWVfEEn/O8hlaK3i1klndJ9HfdAKuiOIIufc1U953K4CcKD2AxbP84Fl5wZrcdxGFoZgni/U3QM4LdqEEdcOnROTmW7y8DpCz+hQ50yCntZPnPWT2vvHuH+GYFRGyuR6y7I2ywFp5s0ZqAGBCxwKIuZa+GppXRSBnglqAccLzGG8VeONXKRFDId8igR/8m6eKRn8gW0L3fXlGDeLWTsAAenbPsuOZ3bPyUF0JmqOXH+slLiWzMwJy9jKS+aIqvjMMkHPtlXlKlwslfdtfAw7zpayDg8e97LayyLkn4QxVFG7dCnLqHgTV0XcFRFvlhNUT5Ex4cSbBykT07FEbozVC9o0icuXAOB1Vrg+3/WspjVzA9803RngSSpjvzUnyEqw3+yj/+ZAcmAGwi80LD6cH7it0am0hR/in+GwRJ8na7TtE/Qlewk0n4LJWfh3vCUdmAPLZy8YKICd0DyRwmgt8jnDGYOVbpUQAriqPyAFynlKMCUkN0XYUX2RWGehEpQPkrJb41kDO7MWktIeZaIzSatZ+rmp/WtIYa6fEMLdcUkfhu5w5KPBkrT9J2qDeGmTZdvXJ0Pxj3yGBHJm63eSP8+ervVUK2z09FglVx8PowcZM7dopCQ6uaMLKyAW3pqmhZ7t7QqcapLQZXOIu6T1X5Am1tLOHeH+AnEmpF+sGZwjk9OmhENBe12FuHay01+Q+e+jfs7qEtRJKOJTc6/1OJcKSyQdADo/HxATRAnJmjGrV0QOdQU6Mj3f1zvgix7gMTeLRUgQmwvGZFkfpqbomyIlHFvxS51I5tVHpAv9x9ULYhxxIVAD5PRaTL6hb/mf38OHPtWa1rm2btZNXhL8xFXGS1H7rmJ6PUDbsJB/YSp8iF46iA7snyBlpB4fvbYyRD6whLw2/wvPcTTpTrHDPbdoyyLmhtq0xhLE6q0CgHkD3Gp3r3a7IXIDD6D2Z9uNt5oYonkmQM0P8vsYQt9ZZNb9bP8J7kUQfi6oUES4w6EXMPTxIPiIi7wsZgGtBDQ0jJOzOTxZFmwkJJGHBnXrzA0dC1bOh14nLbtAbZSXgYa/gyrlIczRAzgFyuhKInO17XYe5TXylvSb32UP/XgJyvl1Ebug1tBp4SkR9Jnm/G0HOWGLkJo7xXiBnYl8spjhMhK0T8YLuepTFWvkVTUzlGniP1mFugJx9p6EPcq4VZtG31ctry2XDvpaI9OLUIXTN594CzOMCg4K+z/JpY+Qa+/xg7FuJTXuTWaatlfNEJq5EMtzO5c85xHOhxZ1BztuoJ46bcfZDxuwkc+o2zBFv5OrM6h0TuuT6xjmB9wteS6GyA34MkDMn0gnICRkC9wYkJfaSru2KzIUSpd5vRynI2f3SFlGuP2GMXC0/0vEnMp4OS6pe4929zc1O+wcgJt7dn1COZfbYohIBOZN80QrMPiSQlIBvoqPAiQbfNHydi0uEXxKqlRcbI3ihJkvisrsTvrgS8FC0Tq2Vj4rI5XP9KfgdT9sQCI3uCBC9zwLQfpe1DKlzR84wyMkcfaeIFK9pEfkBbx4VG5ZrjR77nEg134roHKsa9WvaN22UVka4uie0yF5f5HUYkr+1EgMfo96VtSBn4nyh3XiNwnFaVTqCnCHu86pk1YHw7qMFAt1B8HIcoLeQhImEn79VNVgbeXiAnH0HYoCcAXl2urD0Hak+tWUv6n0+U1ZLxMuVl6utfWVfbH8qEo74BmOmsL9k6Qxy+lnOi0Lmc21M/R7xUtqUoulckvDGJ+zxRyKceH9DVmFjJuqBk3KG13xqaKtAoAFyyhUy62TrIGcVh27lZeNkCYrIP4sI4NU+SsiIOH+3an4vbWzES5ELEpeJvxMRQEcMY1DV/JyIfJv3zeb2RkCNrCFKw73IUnrRSP//RETu0SMhUeS8h6LmzsbI23LyLwglPIlmWAl4KAU5z2JUWFHfc2OY+/0Mg5zZtejLJjCHB8h5vpA2dY/JzenS3yOAWPOZHdDXqudgadsDczeUd4Hv/5Ua0HJVw+fNeTjxQ7dwM9eAnIlIgSL+z1hneoCckVBz7n3vrk02a+1kTISaEVrEvQCB6kG6do6V2SCI8Q+da81SnACupRED5GyRWvydAXIGZHOGAY9NKQcJIuViZa7vcgjXphawd4jIZZ0ninkwO4OcvtW4uB2tsorwqH3KGLlSa51rvKc8gc/yMkrOn0IpIOQTzyQ8pk6VM7zmU6KuAlUGyHlUIOdjNSkQIOBcmi9MetHws3KH5laUJ7H3mrdWHiUi9494bFfzZy1tn16Urq5Gui/GvDETe03VenTbG7lMFV1qrZ0S/sDvefGIDPDigzOTsLCmomcoF9/LeRUUJaE42cTtxGPvJ+0kpP+xbsKkDhmPbywiP+21tQjoOzLu4tLxLOp7aWWx5wbIeYFkBsgZjR7Z1D1m6Zx39rbbicjzvPOs+cw+FMiZ4H+sEdXOHdDz2Dt1/CmV0M1cepVSkDPBL744Mc9SkFPBXfKUEGXrFgymOLyg59QWogD/qfYl53kA6A+W5k2xVkJJERd8/uCvropPrAZy9hCbLkIu2aDJt+jJZ6QLEaWL0J6dS3qn9o9w9W1lge4xrG4dqygHOu+vIiJf6XyMA+KTuVC3BE/In4nITXPv9xZQqL5IqHqWR8xRXkLrqvrSEOHjxDLKXvOxtWQR8WJ9V60Vca32Ua9aKMn2HPJImoGXO8YOZr2EQ5R+kTXbubG6q7JPD5DzqEBO3+ObqfdKY+QOLXNQvbkfJiIuTQZVofCx7/t7P4o5660mPLO4adZOdDJ4B7gg7vw+iv95vrd2ceUrP7g1kFP3zxuISMxAxCP/ICIPMGYKG6wuEX5JvGQAJ/EkLS5OhvivFZl4qAFgu+rEkYtZ0Zk9QM7iodx5cICcF4hkgJwD5AS8M0au17KiDghyhrw4a7sQBJIy3MwvM2bKfzGVEpAz4RjB/bVIh7F24h2N3RsuRSJlEbmwIwDuto+LCIQoGO5Wk97knHUh2pJamfZ6vsh46ozDADkrJL9ZkFMv2Y/UEKTFFgBfJtZO/AL/q4h8WUReJSIP732BiCgYALa/q+T3FUO1mUd9XhsaluPkPKtg71ogZ8hrqMjakfDmZA290JiJC/OgJZJV/fXGyG0yB9zc7m8SkYd64Yl4n3C5I1NqqpwcehGwdYlsihSoQBgmoOFLjJlCLg9erJXHE4Ie8ehi/yLzMSGXqwAuzmH+YJEJCLvnWt9Sy+4dReTNpZbUXgM0QM6jAjlfISK398a+yVPQ2mltkcX0G736AKmeodxxENe7+lnxJaFmflo7JT97sYiQINEFVudqCH8mW+jLaurd57NbBDn1QoWXJLK9oicPxpI99O6t+5q18n4RgevcLcWGwoA+/HIR+a/GyP3WGLsBcu5ItQjgXToWA+S8QIID5DznQE6or57uAWK/Y4zcpGVdBbiBSZT688ZMe/kqxVq5i4g8OaAr1H4ven+0dgq3JoJjNnByH4HiDBqqE2NXIcgJ7/QPeY2rikbpbNQ62WcTnqu1suz9/AA5RZ5kjID3dS+bBDmtlTeLCOEt8ALMZRGXgyu5AJrPIvx7EXmmMfKkXlKOKBhFYFWvNvSuJ7LRFYE7rW1JhGYVZeNu/e6h3ovwgRXPm4Q3J9xlt+rtpVEjJwVhUQou4bx3Mo6dD7hQ09xD76V4R0W4Jmu6NT87rYNISEVLfbF3qg7F0g8r4Af/Jsqhu/fOVfDdZxsjv1BaZ8tzOkewzF5Hx+Y1xuwATC1V77zjnAWEm5wK0ezygUQlA+Q8DpBT1wWGyas6w8l+/JTatZAAOE8MuYls6zzzLhG5aw9AXsOqn6K0ISFdcHFY9dpriPpXAjkxgONl+e3emFcp44Gx7AFwkizvuV6Co+KEQ/sYE/8bS0DOpe2NAMKECD7dGCFR1OaLtdNZiIEaAy8ROUUGxi2BnNZOoDzRSEVtnwcl0odqHSgHclorLxKZ6BtChQSZeJG5GYfhqoOLrzXh6WeNkZvFJp8aoH5YRL664wQl2ct3e/WlPOE6fvpUVSRtXS1aaq1G77Ne1Tt+MwAatiRKi/IeevyczOW3iMid/HVaCHKyT3E2weWPTgG28j4MxKU6S+c7oHvfC2UN3+eQxr5VtZeNcPW6IdsqyHk39cryPR3IfoVXwQvrunnB0wlPNx6CY+7WvUJ6B8jZOkqn30t43JH169q1SlOfVq1XSweQM8SzRYO5CL26NcSyR4+tnTKq/7ynuJ2MY+cDLtTk6dATmRSsD6unYI+uUcfRgpx6GU8lGMKj69EuT1svobn1WCt4bzI/3DB5eFIh9YbnrlvRPr/RmQN4qf6OiDxiH4aAAXIeDcgZ4s4EFMebGT7DopIIUZ9I70Xk5k5YFeHOeAHiaXlqiYS8LIoaoA/ppYY+EWr/dZF3SehDOPWphGI139nXsyuBnKHok2JDo7enceF7ne4zRSF7KdlZK6HMsBjpoTPgUrxTEvQhVRQbrWN6KJDT2slZgvA+n3bl4AbfElmqwfReInJl9bSqMuxvBeR02kGYKQajVxgzgSnZskeQc99ZvZORYHswlmdlv+ID2SgIdXa6zIpt2ELVUaDbWoEuCn0YGpG5rKULc2ckKdE7YobbEpCTRqpeDUaDR+enRIQEdn9cKuzOd8D5vndJ5dzESLS10gvkfJNIPuHg1jqvRqIsFV9ruzcJcupCiZHyLyLAjyiIfHJRvRHFspui3DrAvd87kCfn20Umng63HJUlvmYcloKcun44sOBTcS3P/ARYRbKYIgWzpt0lz0Yy5p54Anc+4EJNmg89MvH63jAlXUg9c5Qgp3qJuNZXv497AzwcGhH/bFpjf6bPGNT8MF0Ag/uuGYakazSUNTir/C+dpLn3e4OvkUtqluoj0I6dEM/IRbBbKKi1k9fyAwLcmVWhwYmkPtFQLvW0ZI76QCdDuJMcJjeuOueur9lA8UoN6X/BULWSug/1zNZBTpU7QCeA2/OXGGWV84zQ8m915M2YTXQvsTFYQ0Y1431AkDOkB2XlVdO3tZ61dkrUBFjg89MBRNyo5LsbAjl94zZj8DciAu8f9EzRMkDOqCGqZAps8ZkieqY93AW2IJugHpQIrV41ajKzDkNGgKC+qoZUOPnfVgNwJvTi1rFCFyQDOpFhGIr8Uq0rRs6yvY1LwpPz4HeH1kFa873Ngpw62WOEu00elwnS2VV4p4Yn5/KpG1HqqfgoLPEtEugEcmKZ88PCp2UlIm8yRm5Z0jaV//80ZuKwXVSsnS5hIWDxECAnFwgXBMbL9QUpztLA4RJ8Zw8W+CrLX0Zx+RmRiaLjYoHn9g54JEJ1aR48QT+6BCSY+5jJ/v4fReQGPb6Tkf0AOdOXW18+i0FOpfJA6f0fmtCQrN14R+HFS9ge3noULP4AgawLX0+qCg1OJPXJhnJlgE4ofP5DCbejhj4Smn5TzzPEHQFkEAxVW7Txr/zyGgCeej6+Q0P55x40URT07L61AjcsWYNd42XWw3QNGdX06xAgZ4LmCN5uEmkVe2HX9LXnsxGjcNJr1/3+hkDOEIdskaPCADnPHMiZ3a/0/h/Sj3oury3UFQM5Q6HVh3ZQKQY51xJsS3Z1ayfamdtGOMcHyLnWYG2k3q2DnHOYz5U8eVUBNbphxsK/FofAx8ZygJzLZ7lzKfU9Eout2ctbsd8aeoCcOuf9CxHrBo+45+W4Z60VrHD8sQY/3gNcSnhRV1nBIuuq+LBSK6Mfqk62W7juoh6ugazosYyFeB3jAXahwMyB4+1bvH//20TCJLwMLy0ibjbALiBnInyW5sHN806l76ji0Fq6WqyVfx8JLemWgM5aiRnQunuMJs6HAXLuH+SE1w6vIjjWWgtgKLx4yRAs3WcIU/6JgILNXgxJP171uXpSmbqpB164JxgjcAyfKtqG+4gIIa9+yK77LMAPHIUkHTuqshaA19ujealQE/3MggZryai0TwcCOR8ExYp3dtLko6E5itD7ZA2y87hsAeRcShlwhkHOXMJWjBnPS1CKlC6/rT2X3a/0/nJOgpyRjOfovq80Ru60ZDATtCUl1YaSDpOYCH2opVRTpdSCnIns8XN7i++Nzp4aym5edYdtEVbm+/w8PDkDgt00yKkbnX/hxXsBKwdZzYou3x6xrtvnbsmMQpM2sqHgLQHPFZcOMqgeS5kOJvV6+T6v0X9ozJQBrmuJJHzgG1W8RF0btbAyayceNC6br40RMXcEObkcz6FtWAGfIyLPSq0bayc+RLL/XtzxYGKdkJSF7OVNJeGRS31VB0QHkBPwlrkMP9RcssBhjri+RDABz4ykd1Ckr3+nRN7w+DWVjCcjbXqVMVNmx4MUa+Vpukf6pPuLOYk0+QsZJX2gi3lOYhEuxquXrYEoc4d7t2tL4eqJC3fpeBcZRZX7Gw7Zqwc8QbMenH5j1MOZvZyLRkhvQ6/AW+pxxky8snBjkTGVvY6EGTFdj7Z8VOkZTjKplgqj93PqufqTkcRnsc99jYiQKMjn21pyAeNb6Ge+h/vSOmN9mPTCFAeqtRNnWoiCJgsanKMg59HTHEUSNTKHioDajYCcRO/gPe86KhRTBkT6wB0Az/S/rNiDfs5L4pJdN86ZGAI2spQrmfcHyJkYvIAeArjPeKMDHmMJJa86NYcSkUxFhtWcUDJ6f+713r9Xg3I1IGeAcz/U/gFy9h7VjdW3eZBTlXUOSQ4oQpRJfgHIWVwi7srdvIKKG+I8GOG2bKlqX+8UKwS9GqTehD4YVazg9WpHz3qUc/DH1VOODZZLE5ebk9CpXiCnrh0uxigFTyzJbhf5NlVBIE1ijM+0yCNxQaO6fYOcoctPC8iJon0fY+RlJTKxdgIoSHQDCfZcknVEeLmqD2a/fQllh4Qqv7SG0aJERvMzauAgSQe8xn7B8/UOxsh7a+rU9fCvdAx8fp69nwe9wcRaWcSe792uyFz7soj8VabNrJOvd57pEa4eWoMlops9Jov0D1Ww2dOJQnH1rGYPaV0TzxQRKCb+RaTRAPWfEJHvUi7PlI63Oe/NxPlTMkbH/ExSvyowSiWzvp9rIOdZojmydtINb+XtI0WG/kODnD0cFVYEZorvNBFP5BqQE8eWm3gbVJXeu3RzS9AordaOiNyK5B7QQ4reWyqntd6PnG0+yIljCoC6a1wjmzpOJkSgLCorrqWWdq0NckKxhvEzpQNV36UGJ2fLUB/unb2BnGdQeV10MAyQMz/prZUQGIXHA96IJIM4qqIKH14zl/ca/iFjpkx0U+kJctYKSL2Pf1VErui926xgqDcCijoeRaFStZaWeHImLj9w9AHuRUnwrRW4gF25ZIFRt7MRwJLwaLIPfiAkmBrLZc1YJ6g0nhLLrlhTf49ndaxiGabfIyI3K/Xmd9ZWLNlQE8/zkn72BhOXtMWbp13D6Dsq1otBTt1fCbLnlVAAACAASURBVBMH5IYCwk865YvxnzUci7DzqqQxAe9Lzi54ksnKXhSFEtkT8Ip6pIiQPK2lAIRiIMDr8+Dem97cY/8lo2wMxG3p7zG8kwM5Q1ycc7+yZ/M5CHLGvF7fYMwEGB5N0eifZ3kGH9qfpWzaAMgZipqh7UWeqLpfhxK49hi/7Lpx9IalnpwhPsMqvXdphwfIuVSCy94vATl1vhNlRBQGZyDGVehsMI62lpMM7h11sda2uO+tBnJaK7HE1X67B8jZYyQ3XMcAOdsHZ9EBddZBTmvlzSJymXbxTqEtgGJ+SClk5Z91EkQs+ET3V08Ok1DNiVBJuFYIY5/KIUHOxPf5qcmbMxF6PHe5ai0tBDmXhPz54E9V2Li1EzDxMBEhvHIunzJm8vYKlsg7p0Dxlll8LHzBCWWFsOH7l3rR6rzmcgvHlZ+tdm88nO5YHVn20GqF1NnPel1Su4CcLeul9R0H6ITiBRlCBbK4aCIhDAB4KnxVYYVclP6APahHIrnCb1Y9dgaN4aX9jwIu1spPaZbtGKdqFqw5JpDTWnmRiJA4cUnBk9mnL9hyuCt0QqzLj/mdTnhDZhMQbQDkDHmhFiUcWuH88EWbXTdOG0IgZ7EeFrnvVem9SxaD6j9QvwGWuzRN/NR8tufaFPF6K3IOOBc9OXWcvk5EflOpFYhaIhHmEsPMibfouQByJng4We8YtV3D9gA5c4v4yH8fIGf7AC46oDTph89tWdoaEppcT0S+wXsBqw8WUsCY3iXLGeV+8Mgu8L1klQxfiQBWOx6EGwA5Cent4s2pl3zCjr87IeSqtdQKciayrc5Niyp71sq14FHVEND5+aQXZuCywuUNnkt3332rMQIHXbBYOyUCeaDn2fQuY+T6SybtEYGcKHxu2HpV2LBzSXEVR1d0q/Iyp8boyPbI5otQR8X66EBOvbSQvO1SxgjZuhcX3VPhTob25Dsz4Vju9/BK/T0ReRO85ku8SRd3Ir7fDU9OX6mLJ0mbn8yCNUcGcoa83taaclupN3nZTiQgerExE99lTH+IGZiKda4IQJcN1U7wiUI7dqtSL/LI3EUPYD8DuC4teMa5BubsunH0h0WemBEZJnW/0k6VPpcwIDWf7blvD5DzAgmVenKqzsA9gbOQOwNn/JKEQzmQE9oa+P25i65VuP/5hqvqeZeLbNO9gqgHjFxuwcALcHxtL5HXADnXGvGN1DtAzvaBKFYS2j+x+6a1Ex8XCWDY+NzCod8UwtmzfY5ScC5kxvNFlwM52Xxv772EBf/OxsjbHNmFLnrFClmP8ezFzVngxUlzq9bSApAzd4GOKp2tyVNOLVA7hYhe1/m3LPVCREmsVg78OXEsIKcqfLMn0zeKTB7iDyzhl/VkH0pktHceTq9Nx7RHNs+5yFyDSP9xmb3qEZ5x5ChBzk77MUDpPdW4SYRELsw+91k4/f5QRLi8vy6X4T1XWa/fFcC9SmX/8Nh7aCB8HzD35FxtaOONReSnvfdK5m3Dp6ZwxE/642DtZBQjqSN7X6xkdYMBcrYMyV7fyYGcbhJJt2GcIdeMGSwO6ckZAWaLEw45+nAIqC3yBvTOWx+ozK4bpw1rgJzNZ2rLzIzo9IDELzBGzmupM/eOk4PAfbRo7Eo8OdX54CWBBHG5pq39++dxaHBpqGpATtV7fwDP7sgdoKb9OZCzGuir+bj2JeQJXT3/C0BOnBmer56vboQLd69XiwjJIHlmLtV9H5yctaN/2OcPDXLiho2lYuvlmmpJcXmiqoCZpR3UkBXATUIO4BJzS3Myg5J2WSuX5jlj5C9KntdN7Zgu8KXdyj2XAzk/LiLf71XyaRG5hqukHtqTU8cPb863isjlvPbWKIZY7lJcnHPVVWupBeRMhHy53XufMcFEN1AI3E5Dnd0DsiZcCXniyXVZ54PZxEUBJbFY/qnJekwgp87He+G5YYy8NLcI/d8T4Z6/T2KjQ3m0neOenCWeQP4Zck6BnMpJexsR+RER+Y4K4A/jCSBoqX4H8PBFkSmpHBnafy0UNlu77vb1/FoAnrUSygq9c16v1U89s+awxdRnsmfCWjIq7XvkYhi8YB4hlVOpGFLPZS/bEY76ZAKiA4Oc3O9+0Os0XmPnuYk2c8KL9KEIKHPrDsyr7LqZ318abh55vxrkyckqo/OFgKZiGbR8O9LvorErBDl7UeG0dK9qPdeCnM7cexT8887HQlnaCWtnbYVKjpMzu/csFU4vZ40cyOnIDOD7ZzUCbqKjEpFvDtzhvqBOYzHZhboeMn62YllB42bDOuaVve4nS+fEvt4vVYIXtyeywGvBDbwXyRaNK/L9jJncj7NFlcXfEJFvZ0LXXpR7tD3byMQD1sp1RARPpKsGLi5Y4ggtxhuwOZlB7PPWTkkACI2Df/AWpdm1j+wCv2R43HejF/eEsrnjPbgFkJNORSzx/FTEzWmthJIl/IMKjANnLrX7QEixyXlChLw4WTtwv84lNX4PEpFHewaG4nCjlqRDOgY+MJ4FRksm86FAzjO6LzQpiRFZLPU+Kxn+3DO+B+UiBarVCzognzMNclorZH6/uYj8mBqXfO60pO4rIn8jIm9UbwUy+RLG+j0V4KhbPxld/1FE/kpkSrgGV+BHt+Lx6TZ0LQAvcg43rfXcggv9XsFPmgUq1pJRab8GyJmVVHZeWTt5K8Pr/bVebdEERIcCOa0VjDMYCXxe1A8YMxltissZATm7JvMrFp7zoLVT0rtbeu/+dxF5iDHTWHUvEZDznzT5Hg4Q0WKt+Ela2eeeboyQmGcqHalwevc9pKvAx89d2nWW+rQxco2aj0fOhSKAq8VBpKZtsWf3DXLq3HilyEQF9khj5NmJxFs9uthaR/bs9itOePYWzYHWhh7re0cDcgYylcLrcvcSoNNaYbLfVpV9vBzwULtPacjjoUBOBWfJEoZFwuffdOccVognGjOFNXUpyqfzTLwMFVitCu20Vm4YSPBR0jb6iTJ3Me9hwrqfKCIzSFZS176f+VKMd83aKRyE9ruJlILhyhsCOZu9OSPec4CKhBvjGY1n0lxWBTkjGeMhvyezMFntZ6AzetGwVp7KnuEk+cD76SXGyM+VTLIIH+snjJGrJRQDQA9Ai0s6z1QlO0rUHQKKqw/ckr67zwyQ8wJpnOPZ1df05Kydlq3PL1ovekYShorHO5xVeInX6mQYPdjHyPz+loBCjIGUsyfE4d3Sb84sAFA8P78sIn8pIrQBTxK8HD9nzETLsbeyFoCnvOm+YWuHXqako5oMgSRRTynhIlT9KxQFQcI1zh4XPMrOw7VkVNJ3nqkEOTmbXP2g9DOc4xjlAfbdApCDLvunpRUd4Dn4JeHajjoqqB7jR4PQ1JTechBOTmunCB6Spbj7GfzXjzVmotsqLhsBOUNRWMWgwhbO+iVelcWD5T0Y+WYW0C/93jGBnKV9yj03QM4peagbURfUJRU/+QljJg7yWDReTtxr/549uwM6Xcgjm8eK96O1O7Wl+msV6ua2LwEK1ZMRngVfecENmdCHX481LJGdF2UVq9CTcp1a0vZc3Yl230OtPoSKl4wTytHTjJHHtH5TNwI2jxiwirJIBkh4LVYpCe/BqLV6lYZ0rlQzhvpJZ74kInebN+H5k1sBOXU+YOG9W8AbiARX105wQWFIuJE3d7kQY80EMNwnyMk38U5zPSC48HD4kdRnJqOPhtEErOBVh5N6tfp8rG8wJp41MeL92SVccnhydl3gTUp7xBCEZX8nw27X1mYq692uA3hy7ktcxXuAypTQTYyGlxeRb/GSYNS0GUDkkyQPqkkgpPyOtxaZPEZrvERL27a6fhBqyFoAXsTzoyjU0m2nB1hipH1qTu+0Vt6gfKCu7oehmTEHsHbPz+w8XEtGpROjBuQsrTNw+UNnRp/353ZSV2n93iHei4CH0Wzlh/DkTCQcQue6SWk0mKMPb4GTc5En5kZAzlAfmnSX0rl/IJBz1T4F9p3qyLJS+UXOu1BUWhHAdS55cgbGKUQ5tmQoerybPbsD/RggZ4XkS8Cziurij7YChYlEO3wsCexZOyXnwUWfy0Wor3gl/A4ASMq63tr2FsFZO2VRu5+IkGgg1ubPkq3Vc3vnc3hYAHQC6FQX/TZelClgFQ/a27mEytUfSrxgrYQspvTr0T09VXu2uaQuayXET/TnInJDX+nbGMiJlxFr6BJeP6NWeWvl3iJTSInrtYoi/hzlpXzVnkFOPFLxiLyy9mG6FIgISp9rFeTAwdPmFwIHi580qOqyG5jX2cMt4v35PqXs8K2ZJdNw7WeyMhmenGsPwfbqP5dATvUewJgFmMm+A7UOSWNcEvzaQcJzDw8+zkY84RdnRlfAk9B4kvwAuC7VBfHSJ4ERiRH3WtYC8KwVPC+JAoLmaC5koP0lY6bMt9mi84Exg4JgljFg5e+KyMNDeqe1E80A3m5+9A5Jj/BU5BwdIKcnfWsnZwdoGtyyamKV7ATo/IC1UgXkHgjkJGKJsNyvdrrPOCQzwcdEtRFPTh8grI3k8d/P6n89p44m6MG71k9YG7yD9Pr2ADn7RzUMT860J6fS/pC7BFoMHFtwJHr3CFfvtaqPq56lim1xb1uAQg0XekiA14Xv4on5UGPkZblGWCuP15CtWMh30rre0vZcm9zfVRFGeeFylAIYT7xPrRXIiO/vuW1TLXwnKOHFoevWyvUVlApxfs5N5VAn8VA1p2mpLBI8Pk0W4NLvrv1cDR8nbdkSyKntCXFr8tNO4hY1LODFyVxyy8TjqUpWFuRUzyfAxgsFxoekGqwTNwEXQDjzkwtkqHxAPWMuOnOKRtrySmPkDt76DCUNwov8NiVgf2T8g1683neRu+/9yaX7PQEC7bWncUn9rSDnFngoS/oXeyYbarik8mN/9wyDnEHAK+KFVzuMGGDhwyQU/bUuLU+EWy0b/h9rgMcF2ho2zyUezu4/ru3o0udXBDlDdCFBipmEbImKAfDxeRSDWaaVlul1InIlr07ON4BVeOr88zMLmKwlo9KxW9uTM+E9+PcicscSWqvSvhzyOb0rfFhEruC1I5jQZ98gZyLBY/M4HBrkjACE2TXn6XKHBjnhSCUa0r8DJymTls71iFG7m6floTwTvbEdnpyZibIyJ+efqOHvpgGj7cmdJAJyVs/FkV196a6w3/c3CXLqQQmHDl4BLknvLB0m9T2Mmbwwi0qAY9J/D6UTIOTBvnV9LZBTw/BL+LJmj1N4RE8uEdZOmYYBZNzkKfQLrw8A4BemhKMyIVz33waUcPdVFCjCpPA86J7caP5QJBSn2QJcNDH28FANHyfN2SDICW8cCb++1RNXMDwxkAX05LmIUrLDybmC1Y21ggEAT2n4a5+o+4xPbr6TMd1aIZseIQIApHP5lDE7F9HgbIqMfzbsPOD9O4EqyoN3ljw5i0Jt9rBUxydWkMABQM4TxVUNnJxxsx7RFBUQoY6I0Y1w6cFAgRdnaeGMJ9PnJ0Tkt0XkLTHO8KWZfnMNUtCTkGj6URJaz76KvvGCXN1r/L4mgBe5pO8YwkL9Uh5OPDLx5PULyZxu7YPC1k6AKEZ514DHu0QScIkDeB0gpyfNs0pzFJlXrDOyBbt6fww03ysnZ8LTtJluagMg5yL+ct1PfW71KpB06b4ZiQqi2uLkmS1tiOyf3bxHB8h5MipFOvTGOEyL2uzOu4Z74QA5WxbuGXpncyCnAm/w6lwrEELFQf5+BTibPAaslWdg2U0k8tnx6uwJcqql/p4KLHIJwistVugvyjAh6K/2FnvMQ2B+LKhE86N62+EVcLNMQiNCkn8N3sLSJE2ta+MsW+IVjGbOuest6sm3NZBT50yIY5OfdrJleqAec/jdxkzewrFsiPsCOaGBYO09bwbrA4DBjodmJAFFsXIY4WNNvh/xHpiSXuileYCcrZvNeG+vEjgwyOl7sLAfvdyYydhRXAKJx3gX75xrhgx/1srTROReXsim+z28f8mGzjn9G4ShlxoQI5QuxftRcaedB/Wi/sMicnXlRkd3gY4ED8U3GbOTtbflM03vLAE59d1/rZRGULK8xuXLbAWUrRUMgy8OhIfSR86Yu4a8CzW5DGft5RxhsO8TcveWVi7lJTJqGhTvpTU9ORPegyTEwmkBD7YzU2oing7gycn9jLubWxaNwwZAzpAXZDZqZRZA65rtOWEjnPCrUzlEQM7mqANfJgPkPJFIEWB4rCCntfLvRKYzlRD0y1bQ65wYE4YnZ88d5Xjq2hTIqZyQZLP0eUOQKJ4OcAPiwbnIm1DDs+HkI5FRSAaEvMJ9N3lOLgU5VSn5Sc2iCpdSCtikr1zESNJCxlQuS6eKtRO5OryHfgiU+xx1vN2YCziKVBkkMREEvN+cmKbIGmXlcTXeskumvbVTRvVHBvq0A6It+c4h3o1cSqOefBsFOVH0SELkZnVFnDsKrHdR+zzA3HyhO6QnpzETQOivpRcpTcS8D+B1+hBjpr5OJQBS14Ys+nysWSt+xPtzAlU0VA3Q3Pf2qZneJFuCc84dT/oFVxxj1lLwkgNAIsQ2WLZAwN/SsdZ3FBzC+9b1Am6tLvQeYNnjjRGy7u4UpTXBmLVW+awxk7EsWg4McoZCjqtD9CJgVzRxmO6Bvyoi3yci7Cmsqc+IyIfw1FySXCqwhqr44daaCIeqtwTAU93nhgrAEApOWD4elnPSOZq/s69HwIHkJT0Rcs43MBw/yRhBz43tkW5m6onL2piJmihmJCw5T2IefUWX46VjuzLIGdNNjprmKLOnFnHX7xPkTICvi3T4DYCcoYQlxwZyhnIC7Oi6S9e5//4AOY+Ck7P3sJfWFzx7nLOaaBIMq5dckKQRLOe5xsh9B8hZOixn67lNgJw6qQEdCU8PAXccKM8OJQRpHQ79JuHc8ASGQuKpGos7yigWfgjf3ed2vM/ctihQRSZTPB5cRTqpuyiv4Asi4CaZz1Nh/H7dU5iwhhqXgJtRz9FWOZe+Z+0EqvoW4Ghym9J6D/1cJNSZZkU9b7YIcuoFKzRG/LQTimTtFLoIn+QzjZnm4FQWgpxfVp663LDiYURiLjecK3agPkjX+AwY7li3A2HjhGdibOEymiyR/k4emcbI22IvR7x/u3lrHcq74BwEOWPgQm7qlP6evGxFwIXSukuey3plHBLk1D3Hv+Bl1593loeSr2XD3hXs+nLPKIhDrduSiXCoZxJADtE+JHwicRAZt0v03VPnRIDugG5GebwiiYZm0XDhwlPU51k+JTprJwqiZ4nI1/u8163jXwIErzl+K4OcLig8d+PoaY5S42HtZIQlQZVPVXVKF9szyBkah8U6fKQP3FUw8DHOpYX7m3sXyxoH9PwIZbMu5vKLtH91gDGjc/Pz36Gjk5SlVIA1z6mhD+MrnnduyeoMpd+JyDbHz19afelzoRwBxfPD/0jEoFralthz01zXRMs+3cnSulvf37mTadJaolQ5r1sLtF7wmeOo9rLZoHyGQM5QroaivaxVoMf8XonS16V/MW9IshnDkaeZj0PtAWiE7wlOyO5FM1niQfhtkcr/k4j8pog8oBLkvJUmB7lIQaNRfuEZBdwMhtZoiDnhTz8e8ARlgr9FRH4o4AXLQUaWw5Tn5pxU6OmHCu05oqzLVZ4PLYBlyzsFc2zxIwlv2x3Se7XqE15wyvN6IchZpBzVZB+MZNA94eWMtLeYUygS6v5JY3YSM52MTyS5QNdDrPWyvHQSDZBzqQR33h8gp+xk2zx1wQgAArWe2KFLLko0iXY+1n1EExVGuEHxpifqJJuEcZ9tXftbTgg9IDRnDUbgpcUHOcnSCuDoXrqC8tZ9G+Meup8frTPRtmBUz0UiOfs/We+nMPW5U6379hkHOeGwJXv91kvSMaKm8Qnjub/37YWTMzG/FnvTrhhiW6RTRQDlGh0wNAbFnqA18yL0bEQH5dFiXvmWNiTGrTqSIvb9FedGS5fdd44J5NwHKEzEmM9RHgI5Q17TubHgbOUOCp/5m8kfEqEQCtVdPU4bSDwUOu+K9rKcIM/i74cGOQndungkPJ2JS/ZmFodvCeo9Fq8RETIowzflymTiTtIQ0SpPThqoh+PdEuHpeIQxYXGnjiZRslYIdX9qRA5YStkszivgAUvJrZsC1jI4ZxjkDG1ISU+iDYOcrBGfL2ya6qW8bFsDOXWd+qFfJ5lAIwpi8VqJeGQCsnBxvVPkMHY9eeblVOV9lluDrZflXL2p3yOJnnilynCwpA37fncPSvixgpwlXtmEKeHNNpcdhbTEOu95xs11FYdQRqIMqryqFZAjic/SQh33FZELORXB74yhmMRFaxXCpj/Y0yu1tKHqEUvYGlQdUAwxL/xQ89Lqcs/5ICeUHq9Ub9D5XS4UT/Eji6ydnrttBOB8DxzoOYBz/oCeG//FmMm4flJa9+0BcuaGfS+/F+sNJa0JRJjwGusUZ4WH8D/78uTUyB0/GdKptpT0KfTMimdoETBg7USTdkuvbcUAYcQwtU+QM9R+uhOlW2kdq4K9ike6rYMV58ZSEVSDZ87ev4bRJuXJ2dzWUiGVZldvHM9S55ezAnKGqCeykUWlY3XWnjs0yIni93siU0ZJN0ydBYnnJso8/G7fu7LgybxMUhI3FJxJ81jNwhzy5Mhu1OquT1a9KzvtB+DAukkiITg3o/yiCgrgug3oEfJSOBXG7/CAXbFBXmRkf5Ax8pKGdxe/chZBzkhWRWSVtGRuFeRUpZnLNOsV72C3nACDqcmwUZCT9e8mhnLJqn0FsdYL7FEiE5+av35nI869fQ5La6cweLyB3P15J+v7kkXXelle4ZtUea6BnHjuc74wB2oK8wFaBddLrAXkJJyHOV5b+C7fd+dlVsFsVFxDbWsFOUPGmR3v89AHIzxz1Yk09kAbUDuWtc/v5VKuBl04Xkm8syaYOfeftfBFEYEjG85jwslPvHMThplTAIFydwJwEh7vl2gSyNpBaN23B8hZK+lVns/eGWq+GkmGRhUnBpx9gJxqhCBBKTy3biGvwG1SHN0l/e14fvifKwU53ysi1/VeLh7LiCFuX/tpiJOarqwOivSYe7n5seLcyH0693szcHiAcPXmtuaEMP9eAXKiq4UoDtCVwSj+TETg1HbxoqwOSjtKDOIl/dmAJyd6io+J7WU/KZHP1p45OMhpjFzPWnmDiPy0Xp64fDzRGHmyTszQgPaW48klWz23HkjG05k7aUniIeWYgA8TEAgOPhJzZDPDa3IkElZcNcIlhWfXo42ZuA9PilpUSbASUrbZKPBOBcjEO/RqniCxENyg1Nug5yCcUZDzPPWwgSPyZL/PZffdOMgZ4qejb0UcWBsFOUPj9AHNZO4fuHhNEUL4ptL5b60Q8viESPKZU3Qckey6VcBqSbtaL8sldceeOfRFe0nbW9+N9LlJqYzU1QJyFl/QvLMlZOzLKpgdLyJNIKfqEb7hgLPw9cYISUuiJWJwgMLm2jXn5AA5y1ZQJOFa2cv5p7jYQ9+D/kUU0e8Zk08MYa38ltIEuV84MVRmAE5oiKBsiUbq5Jt9Sr8Lhb5mwZpD770rc3Ku4flUMyylzzbtu4nz9MYi8ssBveJER+kBNEVAl5N939rJi9w3fBfpgyWCi/SBCLZ3ilQloQXwc73pS9ZNDHQpNsweGOSMJXRt0kFKxuvkomMlNj+7rYPI3ABDgBoEA9Y+SiiJZ7N8FYMgYWGsXAz9w7vj4wwGABgr3CF+XdeLz8nZ3NZS4ZaCnKqrYRTEUQtnANpGLojXkrw2spayOqjWe/SenIn9vGukX+m4HsNzWwE5QaW5hADMnecqhHsCv/wQJbK7/9N8iVkCctZOAuXehKf0ppEkTFzOUNJPyUkXMV6fvlfs3IS/hVtqTmhk7RTOAhepm6H5xHu1tt1Ln7d24tK4zNJ6OrzPHLx0InN9jXITChPJEo5vGeTUeRbyNOSnv8YDMZNdO3RJ21F6Fh5mITAmOm4Rj1uMEoQf3stbI018QtbKdfDc1nBLf5qy7n7ZGLl3hPe0yEu2Zu5vCOQMhn7W9GXLzw6QMxkyWTt0S0DOUAbm5H5l7cTz+HIR+VanoU0hmGcA5Kw27tQOrp4tPRN1wZsK5RHG23eVGJdDbY54zAGW3glPNfW6DxmVmV9353LWIotIWwbI6QnGWnmRiGB8PXThPoX3cYwbthu4M3fUWgllWXczCq/KyZmIHusGnLQY9yJrxwfDS0DOEFCXfc/9fkSXXR2UUC909h5yNfil+1z0PxDpN491C5O3dkpWi9MOwN9cPi8idzFGcFRYvey7DTU5BwJjEtoPuq3VmLArQU4c3NjDXu2f2QvvhSGQswUQx2PdP2+IBGnhZ5/AZ2MmADpbNLKIe+Q3eA8fhCM+2+ANPLAJkDMlhwDIuWhBtmwQ+wA5FdwEeCTDvD+BZxFFufyslRTAyfuniLL1ACQMAx5St3QJMdnA3K5ugl5qSTLgh91QF+DyB9WLr8QTN8ZfmSUsPwKQM8QZiYzghHtkivJgi56c0+Da6ZC5iTNp8ETAyxLO4LnsZF6vmWQa1vVCEYFfzt97OdRRwkk28f1evcX8gaXtORDIGeO3e5Ixk8HlzJUBckZBTrwOHpcZ8Ed4e/ESkBPg4Xc1MmL+LGvuhfBZh9oR8eJsOh/PAMi5SO+qWdgR4CZWBecyhkMyJ/PnlmKDZKp9EU5XPMk+IyJXiHCudwc49ZwaIGfNZNrTs3q2YxDBWzB0r+rq0Tt3y0uKs5PAdG1PTmuny/5zdF+daVSKvORLh+bAICd6ycO8rOzkUsA7G2N/tvQKk81+yHtAowiJBnQjyXhqccb7krYkQM4u+3JJG87iMy0YhrNfbB7kzJzFIaByiSfnoadIrcEktB/Rh2KO4EN3eN/fHyDn+RJPbrprgpwKbuJ5hucmSZZiBQAJjtBT4emq+D5JRO6d8D7ksZ2DOXIITllAjZHrvpULUQAAIABJREFU73syHvJ7mZBilEc4h+5YGqJordxDRBgXNysrXcwmrDgkyGnt5AkM/9DL3Kyu7tgoQO4CBv8gIq8TkSfnElNsGOR8EPQPntemPyUXezOp7LgMsd79DLyhJbCKQnogkDOkoFQd8ofcI1q+PUDOKMiZVUxLDJw1F8hIWGUQtLRWfgoA1AsFbQ7B7JR4CECNc96NvoAflMgP+tGrXEpEoOxxz659gpyxRBnoJiSsAkAkpI0QcELJMSj6IXhZva5UWAlu7VgVqwCcqusNkLN04Pb0XE/jeG2TNanNs5Xnn0gtEhqelLVBzvlDSq9FaDTJwfCOQlfu4sF8YJAztBdVeU1ZOxlwfaB01f004cTCkC3OeF8yTwfIWSKl+mcGyCnP87zls7qknp0tmdvrB6jujar7j0Yt3CVgSCNS5ZzCbErFPEDO8yW1d5BTw1e5sDAx3Uyp/tgBcgCwPdAHkPQgc5MlpcY9lhE0xGfEN8nQ+PDSiXTMz1krseQwdOsklLimjxEvoKIN7cAgJ6FfbKIUEjLASfkCNxmDHhjwMHFowKf7qArwd3Ph6tqfmOetO+zdPCrVA4NwR5dAOzTFPiUiNzdm8hrqVg4EcsJNiqe0C55k6Ru6dfoAFQ2Qc1MgZ2iNA1wSFoV3+klRHkY8j10dqcmLs9e0i2T5rbpwl7Qlcv4QjnWN0n2+5DuxZxQUIKqF8/IUoBkyou2Db7IiGcQqHnuzrFr37X3IKDXma3JyLplrS9/NGMejkVdLv1v6/r5ATmd+4tl5FWMmA1GXciiQU+9XH1Zvbbcv7zNG0GOLSmQ/XRvkfJpSLfkJQpsNdUWdPX2GhmijMFS9xBj5udr6xvPnS2CAnOc0yBnKrD7WVGJzGCDn+cLZC8ipXpt4+JH0h+yhKU8uJi4JDh5mzOStcKpoXS9WQny/HjwP4fFzeUp4f4cLJeKxwrNkMntoT2Wl5JDSsJ/ricibc16BJfXlnsmATaeSYOXqchS9GGBWpNgcGOR8hYjc3usrQO8TjMmGl2ZFtFVPTlUeYlyj/Nzdo1IJxrHwx+gpikDxrNADD7Rellu+5ayLkNJ7prMCDpBzOyCnrvHQ5Q8P7XsaI3jtcIkI8VXDxfkcY+T+S9ZA67saFkr7LuHV8Q5j5Eat9Ybei5w/Rd4SPdtRWtc+ALxEJuuT7U29S0lKRxKIVUrrvr0PGaU6vA+QU0EpDIfN/Ks1g5Y5v5uM4zXfL3l23yBnSZtqnzkgyBnica6mLNo3yKmexSSk8u9/iL7oDlI7RhXnyCKdVh1SbtajfQeogzstSYgXlRVATvAC9iswh7UKnNVuBArfqaYtWIGTc63+ltZbvB4SESWMHUmop2Tdo5yWwAA5z5fHaiCngpEclmSPJ2NaznOLjQaPkefPSYL8SateoM8VERI2+WOI9ZjLEMTWeIq6hPgfMmaXhFqBvrsFQFcInB9sjPzKvhaOtfJSBdkIw8OL8BdbEwak2lwQNnwq63VN/62Vu4rIUwME9EH5B8Y3BAYVb4Y1bQ18O+TZ2w2I2jjIeSuRyUp4kYAMVwnxKaBJeJeI3LU34N96WV44t2YvYXfPIoHH7Y2ZsmGeuTJAzgk05OzDs8ddV1lvmN7h6kwuNaIRGeHzLpOgBu8cOPUw9HyXNxn/QERu0dujunTCR87o7oYXldHjNVzd5bjcLOfT2gCe6gp4oMOX7ntGTSKr5OuGH/bpIvLRFH91aG607ttryyg3j/cEckI382ARAYiCTgf6nC5Z7QN6Evp3LBKjyTiek2HL7wPkvEBqAW/spE5t7UQNhi7/FY7sGVuSvhbxcep+GtLnVzEa6V7F+RbyNE1yULfMr8wdq/s95si5ratBvcgZUJVY1a0jsR/0Hv6S+qrlsQLIWQ36R+bgPhJ5wR1PBKXPsXum71AlEyn1zAA5z5dOd5DTWrmhTsjLe0BjbDxQlAHWnmfMxOUYLMqZCPfNNwce4NJDX86zdkqm4C+IYNKbTBY+2sShXpT9a8mEtFZCIBN9IuHPU0MerS3fyySAiWavr/mWesjitfuDSkcA+Axn0gNy9RzYkxOusyt6bey2iW4Z5FSF9O0i09p1y6rKobWTEeHWnjI9f7/LfPTnXOtlOTd3M0qvn9yJx9lfbrOvTJhL2t/y7gA5J2AxxIWUVQrXADl1jYcuCaxxeIW/TUR+zDMewmdNVMMOH3bLnKh9J3ExWcvwghcQAI5bsuNV269ez68J4KkHLZRA14gklGnh654pW/C0IuIG7sIdSpiQfFr37TVlVDKOa4OcOk4AT/DJzgWdi2goPLBfXdLO3DNrGsdz3275fYCcF0itBuRMhKr/EbyjNbQdXnKouUFrgZyvFJHbRqIESfZ30zWcRiJ7VciovchZY4Ccq4Srt2wtPd4ZIGeFFNUB7I4BPeQTxsjVKqo6px4dIOf5w70GyIm1PpS93J9gOxkRIwfGdyqfHRmgXe/M+XG87Z42u8NbK3iPPt8LhY1aLTTEgfB3vuMXvEK55L1srdWRAVr5LHICgOMy8JLWdqgXLHL5nkAdAErv18yJ2QzqJW1QT96fVe7VZ8aS+bh1HQrktHZK4ID37GW9vnXjY9syyJmwgi9SzFLzxFrBg/oJIvKNmfnU7Fkc2U+aEliUzPnYM5Gsyaso+0va2fPdAXJOSnko8UJJAjYulEQrzKU5u7q3v3I2Ayz9kDfWeIChE7l6Ef/2OmMmL76DFGvlrSJTSLrfrhcbI3fv3ShrJ09Wn7KkGeTUPQ4vO597nPG8szECz1RzWQvAyxiU5/ZWe9NGQH+4iR+QowcaIGd4mlg7cYPjMR6606DX/QVcgBohha5cXfZhHK9uVOaFAXJeIKBKkJMoOD8zeROfZQSY6673WDs5x8QS0BLSSuJaHF/2UiL9XhQVNkDOAXJqtB063FyK1lJNksrUAjmEJ2fC6MLZ9nJjdozSe1njx/CRAXKeP0rdQU4qTWTY5ud/FpEPlXgoWjtNYLj7Lh2ZVDsASAuPTQZw4XB6tjHyC2tM7MhFOPSpZoXV2umiCqAUAnIPThI/d/aAICeJNrAEf7sn+KIw+5J5sXGQ8xdFpuzyIUqJ7klHEqGzMVF2W4Otl+WSMQ4uWjuFAb9RRC7p/d4MnrS2ZZ/vDZBzOgeh7riPZ5zLWvHX8uTUszmUPT00NTCs3Xpf3i9+A6yV2J7UfT9yzp8QZUl2vGLrKuLJxONd1n5vkFP3ZcLTr1MYhVOVkC6i62BIBvB9W+aC1WSc6i2j2j10TU9Oa6ekYc8oMBSiO+I5i1cnuix6c1HJUER1N44XNargoQFyXiCkCMj5G0o3cRnlsPywMXITaydnh2t5Iq4OVdezJuQZXwTMFAzx9EjinODngxjqIsayNUDON4mk981SOXZ87sZqdHGrbD5D3UoGJ2fXxENHEa6ewJLOdOLWHuvxGEHOLyhQxYHTUq6poVgu39QqIKcePu5hCZBGiBlhNa/KKVkagvO4hLKNcvUB5c08RXbfAnIWHJa0H+687hyB+m3Cu/kLcY3u3P9qFFYliSehxDcFJs0mSOKdS2Z3LpuShRKxdPHqK/3swyX1hZ7ZKsiZ8WSepqeIvB0FuLXvnqKCJfLNgdBYEpyQMRmDRigxWRcw/gAgZyiz+pnPCjhAzukC5nsG4hn9lJzBbE2QU88bPHVIJOTqAu4yPZWQqMe6r6kjYXRcNQmStZNnJTQrXS5o1k4RLdf16qMPTzdmSvK0qPQE8KydOB0xdF20olEkaXxQaYRJBPQNUgntKD124tp7lYh8h/NbNtKgp4wq5HLy6Jogp65ljBaMHWF7oUgnv9ncH6BPYR9KRu0ci3G8Qt/i0WIDQwAc5P2uIF1qTi24y2BYhXqJOXFxEfnXIvItmfn7HtXL8Iq8sPdslTFjfjcy93s6DqT4YWnGQQx1kXkD9cs9ajhNPb05BBh3AQ9b9rXYO5Ex79LOWpBTvQChgoOnGAcf//yoBvpqZdVLHucqJ6e1U56VWwbkXqQ31I7XWXr+GEHONeS/JshJOOpdNHQdt+JsGLRuSnhwEOYcy7wMMEf4OGHkO+E3rYqBKowpXhceAWgm9GEVjjLls6xVWCHbfmQIOLZ2CtEgjMPP7kZfNkMS7yhFhwI5Y9/NAhKli3IhyAnAx7zPFcBBxtrd36JrPEPW7n6L0EQu5g/PNSD3u7WTx2yIOwlAgFBRPI5RTEIXtsWeIwcAOUMk/mc+K+AAOSeQ0wfNisZ9DyAnhoZYkgaAI+hFOIf2XjJGF+R5gxpeuJoOBOSeBdESl70YBQoedXc0ZqINWFR6AHjWyvU1PPWqkZBn2sj+TyIbPLx88v/iMbF2Atd8Y1kR6NG6b/eQ0ZJBWhvkdHQnvG8fpKB6LsknrxFR9U4FO085CqgujN74qEgywk0Zx0Pjc8Y9OeG3J0EpfLlwKZNMDuME1D/ofyEjcW4ak+iRte1TmeAx9TBj5Nm5CvzfrZXfEpEf9/69GGRO7K2cX1BvxfREXsVbGaeUxftsQ79D/P6LALVeYFltX2qfX7OdNSCnRoGSw4O9EDyBMkDOCwa0ej7uO1xddcGXi8i3BubhG4yZ1v8oEQkMkPN8wawGctbMPAVbCOu7V8KTAIAD9P6BqWRAC0FODk9ACRZPTFGgHZC6c/BziHcvevFgg8b7NuZt4373lMKq8kwpAV15DnsJ4IDh6iErKUrkfXrxsS4EOZeIOAVyhgBH5jc8sD7IuNi7K8GddEohVY+fWAZXZIHB5E7GyM7lLCeo1styrt7Q77oOsSIDILilWsFo+f4h3znXQU4bpilgDd3NGCHMLFr2AHICYDwmEeb6eY2SIDHY3oq18pMigndOiFZl1UurtROAR6SJ++3/AQBojGAEqyoRbnDqKAL1Sj62BMBTzuynkJAjQlMyNwG5P9oYeWkklLWY8y7CTVwULdG6by+RUckY5J7ZF8g5t0OjoB4oIj8R4IINNRcg/8MYF2d99tiM45GzN+T5y6PFINshPDmVMuIqInIJEeG/UCmForByU6/2d3Sp7w/cN36fjOUthqWI/IrlHxlX9meADz9Jnvs45+zDczy/tQIqed7aiR/3hQHjAFFKtzBGPlZSj//MmuBhS3ti76zZzhKQU+k1HiEiP6J3mEnX1vYOkPOCgau+gxwA5Aw5iNAD7uYPNmYydIwSkcAAOc8XzEFBTgUBAPPInAVaHxuXpPemO8aRy0UVH4qGGeJtlgr/wbsObtGipDotK7FBYcXj4n2q3LLJ+/JcJWN1S98iCgyeCCRqcD1P4dUh6dJ5vb4TUCBCYYpds19vDeTMcN79B5FJ3r5HCFkqAX6rreOJ7xHyiFc2iuFJsXbyIiGk1iXa5vfqrL5evU1hjy1zL8En0w3oaGnXPt4ZIOfElwe/4dc78i4KsVkT5LRWHq/e/f668qfFXj39rZ0SCbH3h8Klu3mSJy5ncIlh7HK/X6U3ePtMiI8VneFZxgieWItLC4Dn6FwYkVKh6TsUPdZOUSF+UhL6kc1eHAH9i+gb+MAZAzkXAR4lE0dBbMB5QOwSkIzx/riIcPmNJfncpHE8okseFciZAMdKhrv1Ge4D3K0ADfAC9R0qig0YkTFgPgGcuuVdxkze49VFjWAYZkgQGrsrBvXJ6o81vqB3x9uJyFd4VSzKBL0meNjY1eBra7YzBXImjHYD5LTCfHyed5faNMip2Aeh6hh7/IKT2bVbDC895/rW6zpGkJPLPYcOB1OvAj9mFDyKbCqLLHGqsMI9Cf8TnhvfnOhMtddkpM1F5PZuO6ydwjPuHAn1PvWoiHxSwR94QrsXte4SKsxFLHc5jX1/cahv9455FSa4MVfb1KydvHY5AC7SUynxZbUlkDPBeQdvEIDjCzTUCC8Cf6+s5jmyVuDXBbD0aRPY015jzE5G40l8eql2Pc6Yw3BH3az1gGu9LLfMfWvl7SJyQ+/dbpx8LW3a1zsD5Jw8EgHu3MvO+4yZuAWTZQ2QU8Gtl4oIHH4l3H20EeCDDOcYNoqTleT6552znGdPF5mS44XCbAE4McauZuTSvSZkYPs7KDSMmfi4q0okNLtaD0l9tBbkVN7Ne6q3akoHjtLyRLyzsvtyBMQp5qlr3bdrZVQ1yAUPRzjF9snriOcbc/vWGV07OdU0euI8Yybags2XYwtXj3iS95DzDGTi3cj+g0HiD+CrNEbeoecCRms/TJ1vF1NRBPTdWMLFJn5GNc5xBsRozGjCoQFOKNqgWwIw9sui8No1wcMek2yuY812Ru72UNdBqRCjuJuiZ0TkH0e4+insYOsgJ3z2IWPBOXF/6rEmjxHkrJ6USwUVIYpvBjmtnTg6UbYIw07xBs2ZxOEBrHJJjgALRR40gYM65V0yP54EapaOgXchRGHFOn+zzGHvf7ZL0paefQnVZe0UmhPKcr6KJ4+Cx68TkSt57WH+wSOLt0uXshDkJHwUcK+lvNeYKQHKVDSZAOTyF/MqOzWP1ZJG+OalArIB6LxNIc9ujBye72Gpu3sKsLRWSNyD4ghx/iKAU/sf8tjqnqkvAZ534+RrmQz7eicy31uT5+GJhMc//GNzSXrZ9QytiSjXSaAiwMdZ7JHeG+TUEC6ARMIffd2HdYjHDd4xvqFnWjIi8hcazgpI2q0oLQu80VeOeObg6YchFr1h1dJZbwC4JQT4Cl6jF3nz+AIoBfCsnQxMJDZkL0/pvpyzcLVCCRQEtRP7Ws5g9UgofkTka5x+FHs0HjHIGUo+tTeQ0zn3mZPsoTkP3p1pJjJl3CZpSpZXv3WRWitw2DJHQ3tQS7XMs1Co96dFikOGAeou7318iS4W6geOK+iaH7F2SpRDwqCWQj1fVk9cgMzPisgnRATPyZ3cBc68iHGkL6Insnaaa6x5955X7cmueij6KnQiqb0LABcDPaDX3ksmEmGxfrkmeNhTWGu2M5K1njmVMtpOhjTNpzHC1S8Y7BZdnLsTdAxuwRDyogVzCNDyg66+kdAx+Ew2amRBW87UqwPkLBjOHpwqesFCsYKAGqAiJ3sOKy5TcARFD+dQ8xOLo8iDJlLnvyEkXUm+Q+Hfi4GXgqE49UhDKNIcpv78WtC4tm1Ln4/wdlEtFzASF5D4aZGyreAmFAlY/0IheyiLeC+dgIMd+hUKn9oxGCzJopdrYyKpR9ATJ+Hxyaf+RC8+Qc+ODC9s1vPH7YuGKeFx+7gOYx9SvpvDUmMyT3g8dctUnxvvQ/6eAGB6NasF5Oz1beqJAhXWTh73fuhz8Z7SE+S0Vn5BoyZCIasn1A8aVREyfswy4zLBWn9ECxeut54x1uX4IPfiwUm79IKKIcX3Emoy6EbGvxjkLp2kJSCnggQvzoAnVREzavzGO8bnLY+OWcSjsVgvO0aQU4G7d6gBwR3WrmB36XzRuT6DnTmKqLla5gaAN3MIqoUqnby0bXs4L0qbsu/nTs6xiM7gtoc9mOfxMMfwBJAJl+YpkKC0AwmOdM4FuHKbjPyqX78xYOSp4rlXz3OoPVLRfnQXJ5YHpHI1pGSizhXw/3EXIL8Bhmj267/UUH5eB/TFGOiWOVET2etTIfR/CgWEMfKZ0rHxn1sTPGxtU+i9tdqZ4LePNX+m33gUXMM9I4tq5NVLHursAf3RhZ3vFxnLEhGSNV1Z69lTeryOM4bBqwc+CCD6HGMmo+0oGQnkgLZuAmwN+S656HRrZKAia+W+ypHlK/5Zt3sFU24jItfLcG26X/4HEXk1GR1bFCkFU/H6/B6vO9XWw8ABg2IYyvrOIYhHW3UClB5jp2DnQ2hDIe/S7JUDx+XTerShdx3WTomf7hrgtJk/NYffoIi1lFAGcr+eDxgzEVd3Kws9OYsOs1RjM1mLoyHoCS5NPhfk6FIll7UY44X9oCZgWQRW1w6OgqXPCHinFiWEKf2etRO3INmpfW/1Rd4Rpd/fwnN7uLRuGeQM7WFF0QQRYGQniiOiuJ48V5A1e8dLUvcIFGmy9cYKl8C3tRibKs6rKj5QvaT+SUtIfQIEbg6LsnbyYPK9FrvuMQyOtRM/Jgq/z6V3KiQ0Y9xCh8H4WawP6EUEj88Q9cJO1IjOaWgPLudMqirQ90hBzpiX3FuNmaiaDlacZJ/QF6T48F29C/CHpC/VDgi5ju7hvMg14VC/uyAnhjEiV2agDa9RADKS/3y8NWlNqGMZvY5wdpLknIBy6umOJzj7GHuGD/rhIcs9CXqeW0SSx5WegXB2sreRsDF1V+cugGzuvfQOFrhv95oPnLNPMmY6E5pLBCz7WxHhrNxSwZj6XV6DmigK3Doy8/XUo1AxiMjTjJnwhKkcAuRMALPV8rBWQhzfRffCIwM5Y2cmw/gpEbn5EmPBlhbK2m05BpCTw8IN3eDgS4Ye5ISmCv3NNXkHbr9swByyWKhQ6ilYzfBECYWUZwFDDUl/ciJzq78hAZSQxfVEcbJ2OijxQAH4ZBP3D9RJFrqZXkNEbqSeoiG+ym7hoeoVAb/gddTCt5MwJTcGa/xecXk82fP3YZ1v6WsiTLqlupZ3VgGiDglyJkLUkU82a7G1E4UAibh8zx3eP5UUTIFEDmQs235BKe0KcHoUB7SFPYo/vB3471wAHC8ZAAT4/Y/Y71qMKzsdtHID9XrxM0TT9zcZI7dsmZTH9s4eLq2bBDkj+xdj/3pjJmPUzDVLxIIfpsP5hYcjXlYucLVzOUyAnIR246GeypodBREzBgp3GnIGk3jvqXNW5tgcdTilOddTnGrIib4SLo3XflFR/mAiRShkREevoRCqxn4+F/YHvJ/YxwiPZT+APy2kDzaHRUW8Fot4pRUQfIvqNl9UPYO5wn7mlouLCB5EviElmMwn4JXfHDGjczi2z00/KxBCRA5gKNluCXNzz49iz2b9XlPCuBJv15JJZq28SecM7QbkcYurQ6M/44UCxyFj5M+tLqBHSZtLnmkAO6kWvRyanye3GBZC7drDeVEijkM80z2KJNcJ9cTGSzNEGRbUByOhwrlPub+fOgMjc6DEw39+lXX0q2osX+xdXOBFW9PX+dmqiKXUByIgZ0ubDvFONah3auLYibMf54RUArUkxV0PkFOT510ULtucEFUPxDHq2t65F022p45l36fAPRQHc4FmCJ3O92guijQ5FpAzEzm4KAlabrzO4u+bBznXELq1E3k/HFi42beUIm8Ea6dkBQCPMTnjhYe1BY/Cl/gN6UjCvQqwYO2UvOHCrqWoRZi932kEO1ezzrf2L7PZtVZb8h6X4l8yRgDpu5YKkHMG+C/kNOCzxkw8rNXF4bQMheUXEbXrRYhLzU9EgM7JkKB8UGRm3wvAiTC0bR8NcGeVygqPohcbMyWJWVQSHK/Uu3dO5UWdWfjyHi6tWwU54aD1Q3kBFUnaAcctc/a3ReTHVMSuZzrApstZOI/Ch4w5nRgiorhCrs98hhYmVIpARF1ThG/jVeQnC/Pr5Sz/GwU8Xuj+qAZPQFc4N31vQ7+eLB9kbEpGuMOXzGDagvcNHtnVJUC5UrXHeKBt7fejOpq1Ew3Qv8XY0gOgyhjPcu0u8uqaKzm0J2ckkVSuj6HfuxndWz6eWEMYWO4jIqWenVTFvgaI/cilYOcezoue4upZ195AzoLkc1Hue03888CCfTwmG7xS72yMkOQofDjl743ze4DsOMXAM92lrAAictZ+DL14KcUSHVyhfV3kVljJUpCTvSkWwkwTuLfBt/nwmKNCJ5Dz8RhgvTUwO1a4oiDZJPe3EP4R5Wdt0GOyUbU6d0LZ1QuHbvXHpv1P+YTRnX3nkKkLPfIxrN6TjX3gXAU5Q1xhpUPDRHu3MUIoQbIoCMiFxwdW2Iy44D03l6VxIQn33D7c+e9gzLRBnjOlgbNz0aVuDcFaO/EBcckMbXq9PzlbAR9tzORV3L2Ugpw9P2ytPErDGUMezgCcUEM8u+SbqiBjOfczrp/iSdGM6IQauYYUgJB3knSsh7ek315rp/V93ZJ+BJ6pzhYf+461k8cSnJ8+MIT1lvAZQljPidJDqZwFFamrBeQssnwH5hfJ3qAfcIG6nVAhaycgEiATDy63nKK/qLywBMOmE56cv6f8mr7XdXWmdPXKxrM0xTdGP0/WkNLGAJbgwRDzknRlU8UHGVo81k7ZozkrcoBsydpDTq8xRu5Q8nBgroQ8Dmu9FlH2MbpwWaot3alWUg3IGNFirwL6vrpGxhsAOUMX3NqxWcR1WPuxluf1nOcMK+Xs7NIn/S7e2K5xt6ULx/bOTuKNtTqgMn6zGthCHsbRJG8LvcGKEodmjMSIhbMCg/Z9l4anF57xrUNBfzH2J5Nq1lReqTPUVL2PZxeBnNPAhyOkinnCe+ijEV7MWvlF+Vkr9RjAVe6rWYecHLVRbQfWeD4TAZiNNlyjTcde57kKcgJ2tHo9/bVu2lFL3Kmbi5U3aIgSi/GTIvKKkNdmbCJ1sJwfNNveFhaIA3bmsrEDEt10DQBqiRxUKcNydhMRuYwCZ73WLgckQB9z8401c7OlT/sGOTMKbZPHasSjk+x6N3DnjhfeDsAHcIxiujisKCT7xlCqORkXHnbB5EmN40xfb+0AFOekFbKHUjnL/1hATlXG743xwKGawXL/MNeYEOHpDk7tmAU7objeiwRdXtIHklTgoV6dHV3XfIiPem7vKQW04KJ6Mqya4OGZxggJj5qLtVMoNEbVpZmZ2RfJdHy/1sZEomWq6DAWRNwc5DKQuaCERFnNZb4BkHOpN8x8DuDZFcxc3zrn1njPATtz2diZ2/A37pVfe40+nwt1RuhUAKox7BAWHCwLPG3ZU59hjDymRL6J5LGL9+bU9zsAWMgQD9P3aYKurnkaIiAn34BWZUsFPm+S9bplMcipuhURMkSYYDxlDwXkK9JpeuijHjVWi8yTiXOsneiMyGWQovSZvwsX7Y+W3KmOAeTU8f1e7b+by2FzDlgtA3+Id3oBJdm2tyZ63fIYAAAFiklEQVQeylbc+IC1AijxgxWvs3nDJwVPVjEYoB4d8Ev8WotS1+C6PXcJrjDaSSbmrgdNhcw29aiCnRwOkN37Xn2AwXczRuABG2UlCewb5HQODcLMr+R0qwngnN/3sqbjoXRPY+T1rtgcoAOi+mcbM/HrrlYipNyx78HZR6gkpOQk3OgKvAZAnmZuv9UEtoeKeyiVzpwLecdtzpPTaa+rjO8YkAq9YjjHoH3h3N0BRVKKq4jAU02iA/QcwkmDddRMA4ePGgV09mgN0l3ohRFe3hCHVvdszcqVRTZfODZrC/oNZ+BviMjTl4I11sqLRIQQ/VnHpL8Ap8WZihtA28XesLVC859XHQOv3xQXLK81GZ83AHKG9qASsTE20DlAzbQIzC/5WO9n9LwHoALk9Tnhdgw4vb8/6usvAS/ahv0P/S3rdWjt5CBzBfWYT92hFwF+XpIZ1s8HiKTYx32u0aN4cb6M3Cj3ytKd+87S39dupzpQXFFE7lEzH3rpowsSVGWj2QoNCawHEoLdL0X94N3HQga6TdJn6fojuR16BCVpfFk6X8/y++cyyIkS7ltaQmONByZZ9l5XA272mjTWTuFaXAy+2qsTsmyyQRLKBWDxBU00QHY/QM23tICqvdq95XoUgOHyC9iJHJOWpS335djadgiQExl5YR5VIeopGStH0zcZM/Gp7BTN7vxVJSTdxzaWufY6Mr8w4evGTF5m51TppVTqHD4qkFPbDNCJVyc8UacMSAUXqeylKWedV6qKj+SSAtVOSl3X0C4ApL42Bt4FMn/j0Y0+8ZK1vOYVaPvhgM4Q62ZWzg3y8akz/pte0PHQKCqafOgejmcq+wgGIz98HcCQC8/bSy88RQ1Y8JAat+F+hz4EkHvWtZHD+1uNzwtAThJMubKce/deY+QVNV3VOQ19Tmw85urmRFF4N5JJ/ei9HB2+959RT6NV+O5rxmM82y4Be36kHbkF+C+AUVdjb3vLzn9TwazrqZH86IwDS/vvv782eNirvVttZy99tCFBFeAmtHkvzBm5VC/EE5gzyy0zzsH97d3qGV28XnO6Yq+x71mPRueB8xAlUNzXnm049rr2CXICKPH3VY7Q/rCES+HYhTzav00JqFcO/IEo6zcam8j64xS4uPLRvewDajCAJ49sqC9bv7fjCxrCKTVZos+S1CJAXhOoFKkryWWm3n2X92T6uRZ+ZjUOkeHS5bn8Ug7AZ80bM4FQZ64o6PFPCaJ/Igbg8MXroouX5NaFaO3kMf8aEbmE01aoAlDUz+Q82PqYjPb1lYATFYRHX5U3Vd+WjNqWSEDvANco5WRf8q3x7nIJWDtxRGPsdUu1oWZ5S9I1bLWdkfsXSfqI5lp0Nkf0QwSV1RHXHg/qt1ZCyWwxxEGjRHKsUc6gBPYGcp5B2Y0uDQkMCQwJDAkMCQwJDAkMCQwJDAkMCQwJDAkMCQwJDAkMCQwJbEACA+TcwCCMJgwJDAkMCQwJDAkMCQwJDAkMCQwJDAkMCQwJDAkMCQwJDAkMCbRLYICc7bIbbw4JDAkMCQwJDAkMCQwJDAkMCQwJDAkMCQwJDAkMCQwJDAkMCWxAAgPk3MAgjCYMCQwJDAkMCQwJDAkMCQwJDAkMCQwJDAkMCQwJDAkMCQwJDAm0S2CAnO2yG28OCQwJDAkMCQwJDAkMCQwJDAkMCQwJDAkMCQwJDAkMCQwJDAlsQAID5NzAIIwmDAkMCQwJDAkMCQwJDAkMCQwJDAkMCQwJDAkMCQwJDAkMCQwJtEtggJztshtvDgkMCQwJDAkMCQwJDAkMCQwJDAkMCQwJDAkMCQwJDAkMCQwJbEACA+TcwCCMJgwJDAkMCQwJDAkMCQwJDAkMCQwJDAkMCQwJDAkMCQwJDAkMCbRL4P8Hy92vbLcU5R4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4" descr="data:image/png;base64,iVBORw0KGgoAAAANSUhEUgAABTkAAABQCAYAAADStHFVAAAgAElEQVR4Xu29B7R1S1XnO8vQ2jxMDEVFJdugSBKkGxUB5Yk0QaSRKAJNkHBJkkEySs4ZJEu2QQmKIKBAA4LQ+DAgirFBfCjd8rp9r1/oeuO37lzn1qldedXae+3zVY1xxh3322vVqpqVZv3nnP9pZJQhgSGBIYEhgSGBIYEhgSGBIYEhgSGBIYEhgSGBIYEhgSGBIYEhgSOWgDnito+mDwkMCQwJDAkMCQwJDAkMCQwJDAkMCQwJDAkMCQwJDAkMCQwJDAnIADnHJBgSGBIYEhgSGBIYEhgSGBIYEhgSGBIYEhgSGBIYEhgSGBIYEjhqCQyQ86iHbzR+SGBIYEhgSGBIYEhgSGBIYEhgSGBIYEhgSGBIYEhgSGBIYEhggJxjDgwJDAkMCQwJDAkMCQwJDAkMCQwJDAkMCQwJDAkMCQwJDAkMCRy1BAbIedTDNxo/JDAkMCQwJDAkMCQwJDAkMCQwJDAkMCQwJDAkMCQwJDAkMCQwQM4xB4YEhgSGBIYEhgSGBIYEhgSGBIYEhgSGBIYEhgSGBIYEhgSGBI5aAgPkPOrhG40fEhgSGBIYEhgSGBIYEhgSGBIYEhgSGBIYEhgSGBIYEhgSGBIYIOeYA0MCQwJDAkMCQwJDAkMCQwJDAkMCQwJDAkMCQwJDAkMCQwJDAkctgTMFclor1xeRW4rIi42Rjxz1yFQ23lr5ThF5iohcTUTuY4z8ZmUVR/e4tfIDInL5QMM/bYx87Og6tKDB1sqdRORGIvKkc23uLxDbQV+1Vm4gIn9tjPzxQRtyhj5urdxDRL7SGHnOGerW6Mo5KAFr5VdE5Coi8nJj5GnnoAhGl4cEVpGAtfK9ura+0vvA54yR967y0VHpkMCBJWCt/KiIfIfXjP9HRD5ojPznAzev6+f1TvzDIvLVTsXN69tauaGIXMSp62Bys1b+lTHyma4CO4LKImP6JWPkHUua75wHbzNG/o+SuqyVrxORbziD6wYc7TaKJRz93fRMgJzWyu1E5H4iciURoU+vNkbuUDJRz8Iz1srdReSRIvJt2p//TURufdbBE2vl/SJyLW8M/y8Reawx8oSzMLa5Pujcv7/OfR5/kzET0H8URYE+LvBfEJF3ichbc/OWA15kArNcheNLIvL81oPfWnmFiPyYiPyViPypiHxUFb9VNnlVNl+lCuf/KyL/XUT+XkRea4w85igGb0ONVHCTOcHl9Ysicjdj5C0bauJoypBAsQSslVuJyPN0j7M6p98qIo85a0p1sVD2+KC18tt6Hrhf/WNj5Ap7bEbxp6yVXxCRb2fOFJyfGMRfqJWjJxZd6oobcwQPWiuvFZnWmHsH+p/qIIE+PcqQwIkEFOBijV3IEcs/i8jjlwIs+xRzZF9j/d/TGHn1Ptuy9rf0bsQZChg1l/cYI9dr+ba18keqX86vH0RuCq59WEQuITI587zOGHlJS59q3onMnZcaI3euqWfJs5ExXXwu6/0PHIk1DX6CgflXYmejtfLzIvJgvbeeCazFcZS7qYh8zbFhCbF5ddQgp7UTwPUC3Xjcvvzv58IlV8EePJawzn2VM8hcit4jIjc7qwqstZOl4bki8k3e5P5zEblhK9i1ZAPe97vWyrtF5Lp4rjnf/i8i8gBj5GX7bk/L96yVB4nIo0XkX+r7/5+I/KHO3b8I1ekBhPMjnxORn231wrBW/qOI/KDzvf+TdhkjT27pV+4dnb/PxxLoPPt/q/UMg8UoBRKwVn5GRB7inQHsf+82ZvLsH2VI4OgkELlQsDe+0Bg57+g6tMEGq/fGJUJRL8cEcuql93dF5KoiwhnyByLyktDF11r5SY34uayIAOq9xhi5/QaHZ7UmWSv/RkReryCB+x3uDXc2Rt622sf3XHFEV6IVxWDPMa2FtcQbAVcOAnIt6WNkLBfpzkvas+a7ZxjkxJj/JBG5sCM/7n3cV55dItMWT9CzCnImzoOPGCPXdOWpzz5ORK6jmAtnKCAz95CjLKo/PFRkiga9qNMJHMaebow8/Cg7po0+dpATC82vKch3ai6KyNuNkZsc8+CUtN1aeaWI3NYDungVZfdpxsjDSuo5tmcilnjAjdcbMwGgZ75YK49Va9K/8DoLYHeDYwC41YLmX7KSCnhvkFONBYQ7cPGby6oXngC4y3ePTmk+9CKzVn5KvZLcw5lm4Rn7sFKl7xD9sFZ+SWSiGTmG8l5jJm/nUVaWgLUTaI+hYzb8zF8EvLrFuWDA6y1iPTPw1Cfah0iAi4nI/yIiXA7x+n7TKQUy7Mn5aRG5RsK7A08vMUYe37v9qfqslZ/WPdCNbEAXOqUDWyuP0ogn17B2Ji4yNfK2Vp4oMnniuGGsVPEBY+RHaura+rMD5OwzQhF9bVUdsU/LT9cyQM5ycN+X/4Y8OUNe6H+NZ3qOqkwBrWcS6ameesUGrqUgp377V9VL8CG5tobm/xqenNZOzlJ38zCUnYhQ9XQkOuzqXtuO+gxVY+/rnGhQt3ufV8Pf0dIfHjXIyUh4YV3u4PxXEXnQPty41ziMSuvUjQMOIX/hUQUyeKgxJ6FJpdVu+jkFpQjdu5zXUC4s5xkzhSKd+aJjz+bzQ4FNF25OPCQ3XayVj4vI9zuNJHT7WcbIA2INXwHkDF0SkxfapUK1Vp4Kd67ngX0mLepLZZV731p5qcjkjeTzq/0+BrCtgv0BpTnX1UP+3hyWpNzJALo+EF3bHy6VANcnfMtqWb9jABCsrbvl+UUUGRElHroFDLff7f1+Js/yFqEnzgUMBnCw4al3GRG5tIKZGMP9vWGuJnjeRIxv0f3Z2smz5t4KnEG7ctd90QpEzpLQJY2LHDQ+33guz61zieZogJx9dpiIQ8HR6WsD5DxukDPidVjk3KPv4ukJVgD2Q2RIsSd/B5ATWrJ76RkJ/yuep+juxaU3yKkyAS+4lNeI/yQi1/bvDtbKvxeZ7m5+BOlRg4HWTiBvSDdALJu+R+Umz9GDnHTQ4VP4Cq/DR+PRlhuo1O/Ka/jiiFfQmePntFZwrcbT5Ws9uZw5S3xuXlgrdxGZQqr9i8ufichNc/xcufrX/N1aubGI/LIHfgAc7HjWuO1YAeT0Q+b53LvWDHeOXKKruGUSF5g1hy1UdzMA1qOhaokMAUNQDsDPi+fO5so5BHJCpzLzzy4Zh51LZUTpXfKNmne7X3KtlTeITJ55rm5WdRmp6cAxPeskB4CL7Hv0YoL3IlyUcOXBI9VSdiIHrJ3OJcK33BIcb2vlF9UzcNZHuHTC5YzB9XdaGlTzToBqhdeDnj0RrxWe59IJMHu0HhslMkvQHMHDfZOz5iV9FkBOpSWDcxDv656FaDfCMTHAJcsAOXMS6vd7JDlSywcArh7ohXWDCbyopTIReYRnfPxvSv3xl431ua8VJc+JeKEXOfdYKx8MOMRg5APozOYwWQJyRkA09PNfNmYyDhaVFUDOIi9Ot3GJM/SowcCEswj65yuN2dGHisbs0A+dFZATy30Ijd/0Jbfn4AcU7bl6FG4IdH+25/cOWVfEEn/O8hlaK3i1klndJ9HfdAKuiOIIufc1U953K4CcKD2AxbP84Fl5wZrcdxGFoZgni/U3QM4LdqEEdcOnROTmW7y8DpCz+hQ50yCntZPnPWT2vvHuH+GYFRGyuR6y7I2ywFp5s0ZqAGBCxwKIuZa+GppXRSBnglqAccLzGG8VeONXKRFDId8igR/8m6eKRn8gW0L3fXlGDeLWTsAAenbPsuOZ3bPyUF0JmqOXH+slLiWzMwJy9jKS+aIqvjMMkHPtlXlKlwslfdtfAw7zpayDg8e97LayyLkn4QxVFG7dCnLqHgTV0XcFRFvlhNUT5Ex4cSbBykT07FEbozVC9o0icuXAOB1Vrg+3/WspjVzA9803RngSSpjvzUnyEqw3+yj/+ZAcmAGwi80LD6cH7it0am0hR/in+GwRJ8na7TtE/Qlewk0n4LJWfh3vCUdmAPLZy8YKICd0DyRwmgt8jnDGYOVbpUQAriqPyAFynlKMCUkN0XYUX2RWGehEpQPkrJb41kDO7MWktIeZaIzSatZ+rmp/WtIYa6fEMLdcUkfhu5w5KPBkrT9J2qDeGmTZdvXJ0Pxj3yGBHJm63eSP8+ervVUK2z09FglVx8PowcZM7dopCQ6uaMLKyAW3pqmhZ7t7QqcapLQZXOIu6T1X5Am1tLOHeH+AnEmpF+sGZwjk9OmhENBe12FuHay01+Q+e+jfs7qEtRJKOJTc6/1OJcKSyQdADo/HxATRAnJmjGrV0QOdQU6Mj3f1zvgix7gMTeLRUgQmwvGZFkfpqbomyIlHFvxS51I5tVHpAv9x9ULYhxxIVAD5PRaTL6hb/mf38OHPtWa1rm2btZNXhL8xFXGS1H7rmJ6PUDbsJB/YSp8iF46iA7snyBlpB4fvbYyRD6whLw2/wvPcTTpTrHDPbdoyyLmhtq0xhLE6q0CgHkD3Gp3r3a7IXIDD6D2Z9uNt5oYonkmQM0P8vsYQt9ZZNb9bP8J7kUQfi6oUES4w6EXMPTxIPiIi7wsZgGtBDQ0jJOzOTxZFmwkJJGHBnXrzA0dC1bOh14nLbtAbZSXgYa/gyrlIczRAzgFyuhKInO17XYe5TXylvSb32UP/XgJyvl1Ebug1tBp4SkR9Jnm/G0HOWGLkJo7xXiBnYl8spjhMhK0T8YLuepTFWvkVTUzlGniP1mFugJx9p6EPcq4VZtG31ctry2XDvpaI9OLUIXTN594CzOMCg4K+z/JpY+Qa+/xg7FuJTXuTWaatlfNEJq5EMtzO5c85xHOhxZ1BztuoJ46bcfZDxuwkc+o2zBFv5OrM6h0TuuT6xjmB9wteS6GyA34MkDMn0gnICRkC9wYkJfaSru2KzIUSpd5vRynI2f3SFlGuP2GMXC0/0vEnMp4OS6pe4929zc1O+wcgJt7dn1COZfbYohIBOZN80QrMPiSQlIBvoqPAiQbfNHydi0uEXxKqlRcbI3ihJkvisrsTvrgS8FC0Tq2Vj4rI5XP9KfgdT9sQCI3uCBC9zwLQfpe1DKlzR84wyMkcfaeIFK9pEfkBbx4VG5ZrjR77nEg134roHKsa9WvaN22UVka4uie0yF5f5HUYkr+1EgMfo96VtSBn4nyh3XiNwnFaVTqCnCHu86pk1YHw7qMFAt1B8HIcoLeQhImEn79VNVgbeXiAnH0HYoCcAXl2urD0Hak+tWUv6n0+U1ZLxMuVl6utfWVfbH8qEo74BmOmsL9k6Qxy+lnOi0Lmc21M/R7xUtqUoulckvDGJ+zxRyKceH9DVmFjJuqBk3KG13xqaKtAoAFyyhUy62TrIGcVh27lZeNkCYrIP4sI4NU+SsiIOH+3an4vbWzES5ELEpeJvxMRQEcMY1DV/JyIfJv3zeb2RkCNrCFKw73IUnrRSP//RETu0SMhUeS8h6LmzsbI23LyLwglPIlmWAl4KAU5z2JUWFHfc2OY+/0Mg5zZtejLJjCHB8h5vpA2dY/JzenS3yOAWPOZHdDXqudgadsDczeUd4Hv/5Ua0HJVw+fNeTjxQ7dwM9eAnIlIgSL+z1hneoCckVBz7n3vrk02a+1kTISaEVrEvQCB6kG6do6V2SCI8Q+da81SnACupRED5GyRWvydAXIGZHOGAY9NKQcJIuViZa7vcgjXphawd4jIZZ0ninkwO4OcvtW4uB2tsorwqH3KGLlSa51rvKc8gc/yMkrOn0IpIOQTzyQ8pk6VM7zmU6KuAlUGyHlUIOdjNSkQIOBcmi9MetHws3KH5laUJ7H3mrdWHiUi9494bFfzZy1tn16Urq5Gui/GvDETe03VenTbG7lMFV1qrZ0S/sDvefGIDPDigzOTsLCmomcoF9/LeRUUJaE42cTtxGPvJ+0kpP+xbsKkDhmPbywiP+21tQjoOzLu4tLxLOp7aWWx5wbIeYFkBsgZjR7Z1D1m6Zx39rbbicjzvPOs+cw+FMiZ4H+sEdXOHdDz2Dt1/CmV0M1cepVSkDPBL744Mc9SkFPBXfKUEGXrFgymOLyg59QWogD/qfYl53kA6A+W5k2xVkJJERd8/uCvropPrAZy9hCbLkIu2aDJt+jJZ6QLEaWL0J6dS3qn9o9w9W1lge4xrG4dqygHOu+vIiJf6XyMA+KTuVC3BE/In4nITXPv9xZQqL5IqHqWR8xRXkLrqvrSEOHjxDLKXvOxtWQR8WJ9V60Vca32Ua9aKMn2HPJImoGXO8YOZr2EQ5R+kTXbubG6q7JPD5DzqEBO3+ObqfdKY+QOLXNQvbkfJiIuTQZVofCx7/t7P4o5660mPLO4adZOdDJ4B7gg7vw+iv95vrd2ceUrP7g1kFP3zxuISMxAxCP/ICIPMGYKG6wuEX5JvGQAJ/EkLS5OhvivFZl4qAFgu+rEkYtZ0Zk9QM7iodx5cICcF4hkgJwD5AS8M0au17KiDghyhrw4a7sQBJIy3MwvM2bKfzGVEpAz4RjB/bVIh7F24h2N3RsuRSJlEbmwIwDuto+LCIQoGO5Wk97knHUh2pJamfZ6vsh46ozDADkrJL9ZkFMv2Y/UEKTFFgBfJtZO/AL/q4h8WUReJSIP732BiCgYALa/q+T3FUO1mUd9XhsaluPkPKtg71ogZ8hrqMjakfDmZA290JiJC/OgJZJV/fXGyG0yB9zc7m8SkYd64Yl4n3C5I1NqqpwcehGwdYlsihSoQBgmoOFLjJlCLg9erJXHE4Ie8ehi/yLzMSGXqwAuzmH+YJEJCLvnWt9Sy+4dReTNpZbUXgM0QM6jAjlfISK398a+yVPQ2mltkcX0G736AKmeodxxENe7+lnxJaFmflo7JT97sYiQINEFVudqCH8mW+jLaurd57NbBDn1QoWXJLK9oicPxpI99O6t+5q18n4RgevcLcWGwoA+/HIR+a/GyP3WGLsBcu5ItQjgXToWA+S8QIID5DznQE6or57uAWK/Y4zcpGVdBbiBSZT688ZMe/kqxVq5i4g8OaAr1H4ven+0dgq3JoJjNnByH4HiDBqqE2NXIcgJ7/QPeY2rikbpbNQ62WcTnqu1suz9/AA5RZ5kjID3dS+bBDmtlTeLCOEt8ALMZRGXgyu5AJrPIvx7EXmmMfKkXlKOKBhFYFWvNvSuJ7LRFYE7rW1JhGYVZeNu/e6h3ovwgRXPm4Q3J9xlt+rtpVEjJwVhUQou4bx3Mo6dD7hQ09xD76V4R0W4Jmu6NT87rYNISEVLfbF3qg7F0g8r4Af/Jsqhu/fOVfDdZxsjv1BaZ8tzOkewzF5Hx+Y1xuwATC1V77zjnAWEm5wK0ezygUQlA+Q8DpBT1wWGyas6w8l+/JTatZAAOE8MuYls6zzzLhG5aw9AXsOqn6K0ISFdcHFY9dpriPpXAjkxgONl+e3emFcp44Gx7AFwkizvuV6Co+KEQ/sYE/8bS0DOpe2NAMKECD7dGCFR1OaLtdNZiIEaAy8ROUUGxi2BnNZOoDzRSEVtnwcl0odqHSgHclorLxKZ6BtChQSZeJG5GYfhqoOLrzXh6WeNkZvFJp8aoH5YRL664wQl2ct3e/WlPOE6fvpUVSRtXS1aaq1G77Ne1Tt+MwAatiRKi/IeevyczOW3iMid/HVaCHKyT3E2weWPTgG28j4MxKU6S+c7oHvfC2UN3+eQxr5VtZeNcPW6IdsqyHk39cryPR3IfoVXwQvrunnB0wlPNx6CY+7WvUJ6B8jZOkqn30t43JH169q1SlOfVq1XSweQM8SzRYO5CL26NcSyR4+tnTKq/7ynuJ2MY+cDLtTk6dATmRSsD6unYI+uUcfRgpx6GU8lGMKj69EuT1svobn1WCt4bzI/3DB5eFIh9YbnrlvRPr/RmQN4qf6OiDxiH4aAAXIeDcgZ4s4EFMebGT7DopIIUZ9I70Xk5k5YFeHOeAHiaXlqiYS8LIoaoA/ppYY+EWr/dZF3SehDOPWphGI139nXsyuBnKHok2JDo7enceF7ne4zRSF7KdlZK6HMsBjpoTPgUrxTEvQhVRQbrWN6KJDT2slZgvA+n3bl4AbfElmqwfReInJl9bSqMuxvBeR02kGYKQajVxgzgSnZskeQc99ZvZORYHswlmdlv+ID2SgIdXa6zIpt2ELVUaDbWoEuCn0YGpG5rKULc2ckKdE7YobbEpCTRqpeDUaDR+enRIQEdn9cKuzOd8D5vndJ5dzESLS10gvkfJNIPuHg1jqvRqIsFV9ruzcJcupCiZHyLyLAjyiIfHJRvRHFspui3DrAvd87kCfn20Umng63HJUlvmYcloKcun44sOBTcS3P/ARYRbKYIgWzpt0lz0Yy5p54Anc+4EJNmg89MvH63jAlXUg9c5Qgp3qJuNZXv497AzwcGhH/bFpjf6bPGNT8MF0Ag/uuGYakazSUNTir/C+dpLn3e4OvkUtqluoj0I6dEM/IRbBbKKi1k9fyAwLcmVWhwYmkPtFQLvW0ZI76QCdDuJMcJjeuOueur9lA8UoN6X/BULWSug/1zNZBTpU7QCeA2/OXGGWV84zQ8m915M2YTXQvsTFYQ0Y1431AkDOkB2XlVdO3tZ61dkrUBFjg89MBRNyo5LsbAjl94zZj8DciAu8f9EzRMkDOqCGqZAps8ZkieqY93AW2IJugHpQIrV41ajKzDkNGgKC+qoZUOPnfVgNwJvTi1rFCFyQDOpFhGIr8Uq0rRs6yvY1LwpPz4HeH1kFa873Ngpw62WOEu00elwnS2VV4p4Yn5/KpG1HqqfgoLPEtEugEcmKZ88PCp2UlIm8yRm5Z0jaV//80ZuKwXVSsnS5hIWDxECAnFwgXBMbL9QUpztLA4RJ8Zw8W+CrLX0Zx+RmRiaLjYoHn9g54JEJ1aR48QT+6BCSY+5jJ/v4fReQGPb6Tkf0AOdOXW18+i0FOpfJA6f0fmtCQrN14R+HFS9ge3noULP4AgawLX0+qCg1OJPXJhnJlgE4ofP5DCbejhj4Smn5TzzPEHQFkEAxVW7Txr/zyGgCeej6+Q0P55x40URT07L61AjcsWYNd42XWw3QNGdX06xAgZ4LmCN5uEmkVe2HX9LXnsxGjcNJr1/3+hkDOEIdskaPCADnPHMiZ3a/0/h/Sj3oury3UFQM5Q6HVh3ZQKQY51xJsS3Z1ayfamdtGOMcHyLnWYG2k3q2DnHOYz5U8eVUBNbphxsK/FofAx8ZygJzLZ7lzKfU9Eout2ctbsd8aeoCcOuf9CxHrBo+45+W4Z60VrHD8sQY/3gNcSnhRV1nBIuuq+LBSK6Mfqk62W7juoh6ugazosYyFeB3jAXahwMyB4+1bvH//20TCJLwMLy0ibjbALiBnInyW5sHN806l76ji0Fq6WqyVfx8JLemWgM5aiRnQunuMJs6HAXLuH+SE1w6vIjjWWgtgKLx4yRAs3WcIU/6JgILNXgxJP171uXpSmbqpB164JxgjcAyfKtqG+4gIIa9+yK77LMAPHIUkHTuqshaA19ujealQE/3MggZryai0TwcCOR8ExYp3dtLko6E5itD7ZA2y87hsAeRcShlwhkHOXMJWjBnPS1CKlC6/rT2X3a/0/nJOgpyRjOfovq80Ru60ZDATtCUl1YaSDpOYCH2opVRTpdSCnIns8XN7i++Nzp4aym5edYdtEVbm+/w8PDkDgt00yKkbnX/hxXsBKwdZzYou3x6xrtvnbsmMQpM2sqHgLQHPFZcOMqgeS5kOJvV6+T6v0X9ozJQBrmuJJHzgG1W8RF0btbAyayceNC6br40RMXcEObkcz6FtWAGfIyLPSq0bayc+RLL/XtzxYGKdkJSF7OVNJeGRS31VB0QHkBPwlrkMP9RcssBhjri+RDABz4ykd1Ckr3+nRN7w+DWVjCcjbXqVMVNmx4MUa+Vpukf6pPuLOYk0+QsZJX2gi3lOYhEuxquXrYEoc4d7t2tL4eqJC3fpeBcZRZX7Gw7Zqwc8QbMenH5j1MOZvZyLRkhvQ6/AW+pxxky8snBjkTGVvY6EGTFdj7Z8VOkZTjKplgqj93PqufqTkcRnsc99jYiQKMjn21pyAeNb6Ge+h/vSOmN9mPTCFAeqtRNnWoiCJgsanKMg59HTHEUSNTKHioDajYCcRO/gPe86KhRTBkT6wB0Az/S/rNiDfs5L4pJdN86ZGAI2spQrmfcHyJkYvIAeArjPeKMDHmMJJa86NYcSkUxFhtWcUDJ6f+713r9Xg3I1IGeAcz/U/gFy9h7VjdW3eZBTlXUOSQ4oQpRJfgHIWVwi7srdvIKKG+I8GOG2bKlqX+8UKwS9GqTehD4YVazg9WpHz3qUc/DH1VOODZZLE5ebk9CpXiCnrh0uxigFTyzJbhf5NlVBIE1ijM+0yCNxQaO6fYOcoctPC8iJon0fY+RlJTKxdgIoSHQDCfZcknVEeLmqD2a/fQllh4Qqv7SG0aJERvMzauAgSQe8xn7B8/UOxsh7a+rU9fCvdAx8fp69nwe9wcRaWcSe792uyFz7soj8VabNrJOvd57pEa4eWoMlops9Jov0D1Ww2dOJQnH1rGYPaV0TzxQRKCb+RaTRAPWfEJHvUi7PlI63Oe/NxPlTMkbH/ExSvyowSiWzvp9rIOdZojmydtINb+XtI0WG/kODnD0cFVYEZorvNBFP5BqQE8eWm3gbVJXeu3RzS9AordaOiNyK5B7QQ4reWyqntd6PnG0+yIljCoC6a1wjmzpOJkSgLCorrqWWdq0NckKxhvEzpQNV36UGJ2fLUB/unb2BnGdQeV10MAyQMz/prZUQGIXHA96IJIM4qqIKH14zl/ca/iFjpkx0U+kJctYKSL2Pf1VErui926xgqDcCijoeRaFStZaWeHImLj9w9AHuRUnwrRW4gF25ZIFRt7MRwJLwaLIPfiAkmBrLZc1YJ6g0nhLLrlhTf49ndaxiGabfIyI3K/Xmd9ZWLNlQE8/zkn72BhOXtMWbp13D6Dsq1otBTt1fCbLnlVAAACAASURBVBMH5IYCwk865YvxnzUci7DzqqQxAe9Lzi54ksnKXhSFEtkT8Ip6pIiQPK2lAIRiIMDr8+Dem97cY/8lo2wMxG3p7zG8kwM5Q1ycc7+yZ/M5CHLGvF7fYMwEGB5N0eifZ3kGH9qfpWzaAMgZipqh7UWeqLpfhxK49hi/7Lpx9IalnpwhPsMqvXdphwfIuVSCy94vATl1vhNlRBQGZyDGVehsMI62lpMM7h11sda2uO+tBnJaK7HE1X67B8jZYyQ3XMcAOdsHZ9EBddZBTmvlzSJymXbxTqEtgGJ+SClk5Z91EkQs+ET3V08Ok1DNiVBJuFYIY5/KIUHOxPf5qcmbMxF6PHe5ai0tBDmXhPz54E9V2Li1EzDxMBEhvHIunzJm8vYKlsg7p0Dxlll8LHzBCWWFsOH7l3rR6rzmcgvHlZ+tdm88nO5YHVn20GqF1NnPel1Su4CcLeul9R0H6ITiBRlCBbK4aCIhDAB4KnxVYYVclP6APahHIrnCb1Y9dgaN4aX9jwIu1spPaZbtGKdqFqw5JpDTWnmRiJA4cUnBk9mnL9hyuCt0QqzLj/mdTnhDZhMQbQDkDHmhFiUcWuH88EWbXTdOG0IgZ7EeFrnvVem9SxaD6j9QvwGWuzRN/NR8tufaFPF6K3IOOBc9OXWcvk5EflOpFYhaIhHmEsPMibfouQByJng4We8YtV3D9gA5c4v4yH8fIGf7AC46oDTph89tWdoaEppcT0S+wXsBqw8WUsCY3iXLGeV+8Mgu8L1klQxfiQBWOx6EGwA5Cent4s2pl3zCjr87IeSqtdQKciayrc5Niyp71sq14FHVEND5+aQXZuCywuUNnkt3332rMQIHXbBYOyUCeaDn2fQuY+T6SybtEYGcKHxu2HpV2LBzSXEVR1d0q/Iyp8boyPbI5otQR8X66EBOvbSQvO1SxgjZuhcX3VPhTob25Dsz4Vju9/BK/T0ReRO85ku8SRd3Ir7fDU9OX6mLJ0mbn8yCNUcGcoa83taaclupN3nZTiQgerExE99lTH+IGZiKda4IQJcN1U7wiUI7dqtSL/LI3EUPYD8DuC4teMa5BubsunH0h0WemBEZJnW/0k6VPpcwIDWf7blvD5DzAgmVenKqzsA9gbOQOwNn/JKEQzmQE9oa+P25i65VuP/5hqvqeZeLbNO9gqgHjFxuwcALcHxtL5HXADnXGvGN1DtAzvaBKFYS2j+x+6a1Ex8XCWDY+NzCod8UwtmzfY5ScC5kxvNFlwM52Xxv772EBf/OxsjbHNmFLnrFClmP8ezFzVngxUlzq9bSApAzd4GOKp2tyVNOLVA7hYhe1/m3LPVCREmsVg78OXEsIKcqfLMn0zeKTB7iDyzhl/VkH0pktHceTq9Nx7RHNs+5yFyDSP9xmb3qEZ5x5ChBzk77MUDpPdW4SYRELsw+91k4/f5QRLi8vy6X4T1XWa/fFcC9SmX/8Nh7aCB8HzD35FxtaOONReSnvfdK5m3Dp6ZwxE/642DtZBQjqSN7X6xkdYMBcrYMyV7fyYGcbhJJt2GcIdeMGSwO6ckZAWaLEw45+nAIqC3yBvTOWx+ozK4bpw1rgJzNZ2rLzIzo9IDELzBGzmupM/eOk4PAfbRo7Eo8OdX54CWBBHG5pq39++dxaHBpqGpATtV7fwDP7sgdoKb9OZCzGuir+bj2JeQJXT3/C0BOnBmer56vboQLd69XiwjJIHlmLtV9H5yctaN/2OcPDXLiho2lYuvlmmpJcXmiqoCZpR3UkBXATUIO4BJzS3Myg5J2WSuX5jlj5C9KntdN7Zgu8KXdyj2XAzk/LiLf71XyaRG5hqukHtqTU8cPb863isjlvPbWKIZY7lJcnHPVVWupBeRMhHy53XufMcFEN1AI3E5Dnd0DsiZcCXniyXVZ54PZxEUBJbFY/qnJekwgp87He+G5YYy8NLcI/d8T4Z6/T2KjQ3m0neOenCWeQP4Zck6BnMpJexsR+RER+Y4K4A/jCSBoqX4H8PBFkSmpHBnafy0UNlu77vb1/FoAnrUSygq9c16v1U89s+awxdRnsmfCWjIq7XvkYhi8YB4hlVOpGFLPZS/bEY76ZAKiA4Oc3O9+0Os0XmPnuYk2c8KL9KEIKHPrDsyr7LqZ318abh55vxrkyckqo/OFgKZiGbR8O9LvorErBDl7UeG0dK9qPdeCnM7cexT8887HQlnaCWtnbYVKjpMzu/csFU4vZ40cyOnIDOD7ZzUCbqKjEpFvDtzhvqBOYzHZhboeMn62YllB42bDOuaVve4nS+fEvt4vVYIXtyeywGvBDbwXyRaNK/L9jJncj7NFlcXfEJFvZ0LXXpR7tD3byMQD1sp1RARPpKsGLi5Y4ggtxhuwOZlB7PPWTkkACI2Df/AWpdm1j+wCv2R43HejF/eEsrnjPbgFkJNORSzx/FTEzWmthJIl/IMKjANnLrX7QEixyXlChLw4WTtwv84lNX4PEpFHewaG4nCjlqRDOgY+MJ4FRksm86FAzjO6LzQpiRFZLPU+Kxn+3DO+B+UiBarVCzognzMNclorZH6/uYj8mBqXfO60pO4rIn8jIm9UbwUy+RLG+j0V4KhbPxld/1FE/kpkSrgGV+BHt+Lx6TZ0LQAvcg43rfXcggv9XsFPmgUq1pJRab8GyJmVVHZeWTt5K8Pr/bVebdEERIcCOa0VjDMYCXxe1A8YMxltissZATm7JvMrFp7zoLVT0rtbeu/+dxF5iDHTWHUvEZDznzT5Hg4Q0WKt+Ela2eeeboyQmGcqHalwevc9pKvAx89d2nWW+rQxco2aj0fOhSKAq8VBpKZtsWf3DXLq3HilyEQF9khj5NmJxFs9uthaR/bs9itOePYWzYHWhh7re0cDcgYylcLrcvcSoNNaYbLfVpV9vBzwULtPacjjoUBOBWfJEoZFwuffdOccVognGjOFNXUpyqfzTLwMFVitCu20Vm4YSPBR0jb6iTJ3Me9hwrqfKCIzSFZS176f+VKMd83aKRyE9ruJlILhyhsCOZu9OSPec4CKhBvjGY1n0lxWBTkjGeMhvyezMFntZ6AzetGwVp7KnuEk+cD76SXGyM+VTLIIH+snjJGrJRQDQA9Ai0s6z1QlO0rUHQKKqw/ckr67zwyQ8wJpnOPZ1df05Kydlq3PL1ovekYShorHO5xVeInX6mQYPdjHyPz+loBCjIGUsyfE4d3Sb84sAFA8P78sIn8pIrQBTxK8HD9nzETLsbeyFoCnvOm+YWuHXqako5oMgSRRTynhIlT9KxQFQcI1zh4XPMrOw7VkVNJ3nqkEOTmbXP2g9DOc4xjlAfbdApCDLvunpRUd4Dn4JeHajjoqqB7jR4PQ1JTechBOTmunCB6Spbj7GfzXjzVmotsqLhsBOUNRWMWgwhbO+iVelcWD5T0Y+WYW0C/93jGBnKV9yj03QM4peagbURfUJRU/+QljJg7yWDReTtxr/549uwM6Xcgjm8eK96O1O7Wl+msV6ua2LwEK1ZMRngVfecENmdCHX481LJGdF2UVq9CTcp1a0vZc3Yl230OtPoSKl4wTytHTjJHHtH5TNwI2jxiwirJIBkh4LVYpCe/BqLV6lYZ0rlQzhvpJZ74kInebN+H5k1sBOXU+YOG9W8AbiARX105wQWFIuJE3d7kQY80EMNwnyMk38U5zPSC48HD4kdRnJqOPhtEErOBVh5N6tfp8rG8wJp41MeL92SVccnhydl3gTUp7xBCEZX8nw27X1mYq692uA3hy7ktcxXuAypTQTYyGlxeRb/GSYNS0GUDkkyQPqkkgpPyOtxaZPEZrvERL27a6fhBqyFoAXsTzoyjU0m2nB1hipH1qTu+0Vt6gfKCu7oehmTEHsHbPz+w8XEtGpROjBuQsrTNw+UNnRp/353ZSV2n93iHei4CH0Wzlh/DkTCQcQue6SWk0mKMPb4GTc5En5kZAzlAfmnSX0rl/IJBz1T4F9p3qyLJS+UXOu1BUWhHAdS55cgbGKUQ5tmQoerybPbsD/RggZ4XkS8Cziurij7YChYlEO3wsCexZOyXnwUWfy0Wor3gl/A4ASMq63tr2FsFZO2VRu5+IkGgg1ubPkq3Vc3vnc3hYAHQC6FQX/TZelClgFQ/a27mEytUfSrxgrYQspvTr0T09VXu2uaQuayXET/TnInJDX+nbGMiJlxFr6BJeP6NWeWvl3iJTSInrtYoi/hzlpXzVnkFOPFLxiLyy9mG6FIgISp9rFeTAwdPmFwIHi580qOqyG5jX2cMt4v35PqXs8K2ZJdNw7WeyMhmenGsPwfbqP5dATvUewJgFmMm+A7UOSWNcEvzaQcJzDw8+zkY84RdnRlfAk9B4kvwAuC7VBfHSJ4ERiRH3WtYC8KwVPC+JAoLmaC5koP0lY6bMt9mi84Exg4JgljFg5e+KyMNDeqe1E80A3m5+9A5Jj/BU5BwdIKcnfWsnZwdoGtyyamKV7ATo/IC1UgXkHgjkJGKJsNyvdrrPOCQzwcdEtRFPTh8grI3k8d/P6n89p44m6MG71k9YG7yD9Pr2ADn7RzUMT860J6fS/pC7BFoMHFtwJHr3CFfvtaqPq56lim1xb1uAQg0XekiA14Xv4on5UGPkZblGWCuP15CtWMh30rre0vZcm9zfVRFGeeFylAIYT7xPrRXIiO/vuW1TLXwnKOHFoevWyvUVlApxfs5N5VAn8VA1p2mpLBI8Pk0W4NLvrv1cDR8nbdkSyKntCXFr8tNO4hY1LODFyVxyy8TjqUpWFuRUzyfAxgsFxoekGqwTNwEXQDjzkwtkqHxAPWMuOnOKRtrySmPkDt76DCUNwov8NiVgf2T8g1683neRu+/9yaX7PQEC7bWncUn9rSDnFngoS/oXeyYbarik8mN/9wyDnEHAK+KFVzuMGGDhwyQU/bUuLU+EWy0b/h9rgMcF2ho2zyUezu4/ru3o0udXBDlDdCFBipmEbImKAfDxeRSDWaaVlul1InIlr07ON4BVeOr88zMLmKwlo9KxW9uTM+E9+PcicscSWqvSvhzyOb0rfFhEruC1I5jQZ98gZyLBY/M4HBrkjACE2TXn6XKHBjnhSCUa0r8DJymTls71iFG7m6floTwTvbEdnpyZibIyJ+efqOHvpgGj7cmdJAJyVs/FkV196a6w3/c3CXLqQQmHDl4BLknvLB0m9T2Mmbwwi0qAY9J/D6UTIOTBvnV9LZBTw/BL+LJmj1N4RE8uEdZOmYYBZNzkKfQLrw8A4BemhKMyIVz33waUcPdVFCjCpPA86J7caP5QJBSn2QJcNDH28FANHyfN2SDICW8cCb++1RNXMDwxkAX05LmIUrLDybmC1Y21ggEAT2n4a5+o+4xPbr6TMd1aIZseIQIApHP5lDE7F9HgbIqMfzbsPOD9O4EqyoN3ljw5i0Jt9rBUxydWkMABQM4TxVUNnJxxsx7RFBUQoY6I0Y1w6cFAgRdnaeGMJ9PnJ0Tkt0XkLTHO8KWZfnMNUtCTkGj6URJaz76KvvGCXN1r/L4mgBe5pO8YwkL9Uh5OPDLx5PULyZxu7YPC1k6AKEZ514DHu0QScIkDeB0gpyfNs0pzFJlXrDOyBbt6fww03ysnZ8LTtJluagMg5yL+ct1PfW71KpB06b4ZiQqi2uLkmS1tiOyf3bxHB8h5MipFOvTGOEyL2uzOu4Z74QA5WxbuGXpncyCnAm/w6lwrEELFQf5+BTibPAaslWdg2U0k8tnx6uwJcqql/p4KLHIJwistVugvyjAh6K/2FnvMQ2B+LKhE86N62+EVcLNMQiNCkn8N3sLSJE2ta+MsW+IVjGbOuest6sm3NZBT50yIY5OfdrJleqAec/jdxkzewrFsiPsCOaGBYO09bwbrA4DBjodmJAFFsXIY4WNNvh/xHpiSXuileYCcrZvNeG+vEjgwyOl7sLAfvdyYydhRXAKJx3gX75xrhgx/1srTROReXsim+z28f8mGzjn9G4ShlxoQI5QuxftRcaedB/Wi/sMicnXlRkd3gY4ED8U3GbOTtbflM03vLAE59d1/rZRGULK8xuXLbAWUrRUMgy8OhIfSR86Yu4a8CzW5DGft5RxhsO8TcveWVi7lJTJqGhTvpTU9ORPegyTEwmkBD7YzU2oing7gycn9jLubWxaNwwZAzpAXZDZqZRZA65rtOWEjnPCrUzlEQM7mqANfJgPkPJFIEWB4rCCntfLvRKYzlRD0y1bQ65wYE4YnZ88d5Xjq2hTIqZyQZLP0eUOQKJ4OcAPiwbnIm1DDs+HkI5FRSAaEvMJ9N3lOLgU5VSn5Sc2iCpdSCtikr1zESNJCxlQuS6eKtRO5OryHfgiU+xx1vN2YCziKVBkkMREEvN+cmKbIGmXlcTXeskumvbVTRvVHBvq0A6It+c4h3o1cSqOefBsFOVH0SELkZnVFnDsKrHdR+zzA3HyhO6QnpzETQOivpRcpTcS8D+B1+hBjpr5OJQBS14Ys+nysWSt+xPtzAlU0VA3Q3Pf2qZneJFuCc84dT/oFVxxj1lLwkgNAIsQ2WLZAwN/SsdZ3FBzC+9b1Am6tLvQeYNnjjRGy7u4UpTXBmLVW+awxk7EsWg4McoZCjqtD9CJgVzRxmO6Bvyoi3yci7Cmsqc+IyIfw1FySXCqwhqr44daaCIeqtwTAU93nhgrAEApOWD4elnPSOZq/s69HwIHkJT0Rcs43MBw/yRhBz43tkW5m6onL2piJmihmJCw5T2IefUWX46VjuzLIGdNNjprmKLOnFnHX7xPkTICvi3T4DYCcoYQlxwZyhnIC7Oi6S9e5//4AOY+Ck7P3sJfWFzx7nLOaaBIMq5dckKQRLOe5xsh9B8hZOixn67lNgJw6qQEdCU8PAXccKM8OJQRpHQ79JuHc8ASGQuKpGos7yigWfgjf3ed2vM/ctihQRSZTPB5cRTqpuyiv4Asi4CaZz1Nh/H7dU5iwhhqXgJtRz9FWOZe+Z+0EqvoW4Ghym9J6D/1cJNSZZkU9b7YIcuoFKzRG/LQTimTtFLoIn+QzjZnm4FQWgpxfVp663LDiYURiLjecK3agPkjX+AwY7li3A2HjhGdibOEymiyR/k4emcbI22IvR7x/u3lrHcq74BwEOWPgQm7qlP6evGxFwIXSukuey3plHBLk1D3Hv+Bl1593loeSr2XD3hXs+nLPKIhDrduSiXCoZxJADtE+JHwicRAZt0v03VPnRIDugG5GebwiiYZm0XDhwlPU51k+JTprJwqiZ4nI1/u8163jXwIErzl+K4OcLig8d+PoaY5S42HtZIQlQZVPVXVKF9szyBkah8U6fKQP3FUw8DHOpYX7m3sXyxoH9PwIZbMu5vKLtH91gDGjc/Pz36Gjk5SlVIA1z6mhD+MrnnduyeoMpd+JyDbHz19afelzoRwBxfPD/0jEoFralthz01zXRMs+3cnSulvf37mTadJaolQ5r1sLtF7wmeOo9rLZoHyGQM5QroaivaxVoMf8XonS16V/MW9IshnDkaeZj0PtAWiE7wlOyO5FM1niQfhtkcr/k4j8pog8oBLkvJUmB7lIQaNRfuEZBdwMhtZoiDnhTz8e8ARlgr9FRH4o4AXLQUaWw5Tn5pxU6OmHCu05oqzLVZ4PLYBlyzsFc2zxIwlv2x3Se7XqE15wyvN6IchZpBzVZB+MZNA94eWMtLeYUygS6v5JY3YSM52MTyS5QNdDrPWyvHQSDZBzqQR33h8gp+xk2zx1wQgAArWe2KFLLko0iXY+1n1EExVGuEHxpifqJJuEcZ9tXftbTgg9IDRnDUbgpcUHOcnSCuDoXrqC8tZ9G+Meup8frTPRtmBUz0UiOfs/We+nMPW5U6379hkHOeGwJXv91kvSMaKm8Qnjub/37YWTMzG/FnvTrhhiW6RTRQDlGh0wNAbFnqA18yL0bEQH5dFiXvmWNiTGrTqSIvb9FedGS5fdd44J5NwHKEzEmM9RHgI5Q17TubHgbOUOCp/5m8kfEqEQCtVdPU4bSDwUOu+K9rKcIM/i74cGOQndungkPJ2JS/ZmFodvCeo9Fq8RETIowzflymTiTtIQ0SpPThqoh+PdEuHpeIQxYXGnjiZRslYIdX9qRA5YStkszivgAUvJrZsC1jI4ZxjkDG1ISU+iDYOcrBGfL2ya6qW8bFsDOXWd+qFfJ5lAIwpi8VqJeGQCsnBxvVPkMHY9eeblVOV9lluDrZflXL2p3yOJnnilynCwpA37fncPSvixgpwlXtmEKeHNNpcdhbTEOu95xs11FYdQRqIMqryqFZAjic/SQh33FZELORXB74yhmMRFaxXCpj/Y0yu1tKHqEUvYGlQdUAwxL/xQ89Lqcs/5ICeUHq9Ub9D5XS4UT/Eji6ydnrttBOB8DxzoOYBz/oCeG//FmMm4flJa9+0BcuaGfS+/F+sNJa0JRJjwGusUZ4WH8D/78uTUyB0/GdKptpT0KfTMimdoETBg7USTdkuvbcUAYcQwtU+QM9R+uhOlW2kdq4K9ike6rYMV58ZSEVSDZ87ev4bRJuXJ2dzWUiGVZldvHM9S55ezAnKGqCeykUWlY3XWnjs0yIni93siU0ZJN0ydBYnnJso8/G7fu7LgybxMUhI3FJxJ81jNwhzy5Mhu1OquT1a9KzvtB+DAukkiITg3o/yiCgrgug3oEfJSOBXG7/CAXbFBXmRkf5Ax8pKGdxe/chZBzkhWRWSVtGRuFeRUpZnLNOsV72C3nACDqcmwUZCT9e8mhnLJqn0FsdYL7FEiE5+av35nI869fQ5La6cweLyB3P15J+v7kkXXelle4ZtUea6BnHjuc74wB2oK8wFaBddLrAXkJJyHOV5b+C7fd+dlVsFsVFxDbWsFOUPGmR3v89AHIzxz1Yk09kAbUDuWtc/v5VKuBl04Xkm8syaYOfeftfBFEYEjG85jwslPvHMThplTAIFydwJwEh7vl2gSyNpBaN23B8hZK+lVns/eGWq+GkmGRhUnBpx9gJxqhCBBKTy3biGvwG1SHN0l/e14fvifKwU53ysi1/VeLh7LiCFuX/tpiJOarqwOivSYe7n5seLcyH0693szcHiAcPXmtuaEMP9eAXKiq4UoDtCVwSj+TETg1HbxoqwOSjtKDOIl/dmAJyd6io+J7WU/KZHP1p45OMhpjFzPWnmDiPy0Xp64fDzRGHmyTszQgPaW48klWz23HkjG05k7aUniIeWYgA8TEAgOPhJzZDPDa3IkElZcNcIlhWfXo42ZuA9PilpUSbASUrbZKPBOBcjEO/RqniCxENyg1Nug5yCcUZDzPPWwgSPyZL/PZffdOMgZ4qejb0UcWBsFOUPj9AHNZO4fuHhNEUL4ptL5b60Q8viESPKZU3Qckey6VcBqSbtaL8sldceeOfRFe0nbW9+N9LlJqYzU1QJyFl/QvLMlZOzLKpgdLyJNIKfqEb7hgLPw9cYISUuiJWJwgMLm2jXn5AA5y1ZQJOFa2cv5p7jYQ9+D/kUU0e8Zk08MYa38ltIEuV84MVRmAE5oiKBsiUbq5Jt9Sr8Lhb5mwZpD770rc3Ku4flUMyylzzbtu4nz9MYi8ssBveJER+kBNEVAl5N939rJi9w3fBfpgyWCi/SBCLZ3ilQloQXwc73pS9ZNDHQpNsweGOSMJXRt0kFKxuvkomMlNj+7rYPI3ABDgBoEA9Y+SiiJZ7N8FYMgYWGsXAz9w7vj4wwGABgr3CF+XdeLz8nZ3NZS4ZaCnKqrYRTEUQtnANpGLojXkrw2spayOqjWe/SenIn9vGukX+m4HsNzWwE5QaW5hADMnecqhHsCv/wQJbK7/9N8iVkCctZOAuXehKf0ppEkTFzOUNJPyUkXMV6fvlfs3IS/hVtqTmhk7RTOAhepm6H5xHu1tt1Ln7d24tK4zNJ6OrzPHLx0InN9jXITChPJEo5vGeTUeRbyNOSnv8YDMZNdO3RJ21F6Fh5mITAmOm4Rj1uMEoQf3stbI018QtbKdfDc1nBLf5qy7n7ZGLl3hPe0yEu2Zu5vCOQMhn7W9GXLzw6QMxkyWTt0S0DOUAbm5H5l7cTz+HIR+VanoU0hmGcA5Kw27tQOrp4tPRN1wZsK5RHG23eVGJdDbY54zAGW3glPNfW6DxmVmV9353LWIotIWwbI6QnGWnmRiGB8PXThPoX3cYwbthu4M3fUWgllWXczCq/KyZmIHusGnLQY9yJrxwfDS0DOEFCXfc/9fkSXXR2UUC909h5yNfil+1z0PxDpN491C5O3dkpWi9MOwN9cPi8idzFGcFRYvey7DTU5BwJjEtoPuq3VmLArQU4c3NjDXu2f2QvvhSGQswUQx2PdP2+IBGnhZ5/AZ2MmADpbNLKIe+Q3eA8fhCM+2+ANPLAJkDMlhwDIuWhBtmwQ+wA5FdwEeCTDvD+BZxFFufyslRTAyfuniLL1ACQMAx5St3QJMdnA3K5ugl5qSTLgh91QF+DyB9WLr8QTN8ZfmSUsPwKQM8QZiYzghHtkivJgi56c0+Da6ZC5iTNp8ETAyxLO4LnsZF6vmWQa1vVCEYFfzt97OdRRwkk28f1evcX8gaXtORDIGeO3e5Ixk8HlzJUBckZBTrwOHpcZ8Ed4e/ESkBPg4Xc1MmL+LGvuhfBZh9oR8eJsOh/PAMi5SO+qWdgR4CZWBecyhkMyJ/PnlmKDZKp9EU5XPMk+IyJXiHCudwc49ZwaIGfNZNrTs3q2YxDBWzB0r+rq0Tt3y0uKs5PAdG1PTmuny/5zdF+daVSKvORLh+bAICd6ycO8rOzkUsA7G2N/tvQKk81+yHtAowiJBnQjyXhqccb7krYkQM4u+3JJG87iMy0YhrNfbB7kzJzFIaByiSfnoadIrcEktB/Rh2KO4EN3eN/fHyDn+RJPbrprgpwKbuJ5hucmSZZiBQAJjtBT4emq+D5JRO6d8D7ksZ2DOXIITllAjZHrvpULUQAAIABJREFU73syHvJ7mZBilEc4h+5YGqJordxDRBgXNysrXcwmrDgkyGnt5AkM/9DL3Kyu7tgoQO4CBv8gIq8TkSfnElNsGOR8EPQPntemPyUXezOp7LgMsd79DLyhJbCKQnogkDOkoFQd8ofcI1q+PUDOKMiZVUxLDJw1F8hIWGUQtLRWfgoA1AsFbQ7B7JR4CECNc96NvoAflMgP+tGrXEpEoOxxz659gpyxRBnoJiSsAkAkpI0QcELJMSj6IXhZva5UWAlu7VgVqwCcqusNkLN04Pb0XE/jeG2TNanNs5Xnn0gtEhqelLVBzvlDSq9FaDTJwfCOQlfu4sF8YJAztBdVeU1ZOxlwfaB01f004cTCkC3OeF8yTwfIWSKl+mcGyCnP87zls7qknp0tmdvrB6jujar7j0Yt3CVgSCNS5ZzCbErFPEDO8yW1d5BTw1e5sDAx3Uyp/tgBcgCwPdAHkPQgc5MlpcY9lhE0xGfEN8nQ+PDSiXTMz1krseQwdOsklLimjxEvoKIN7cAgJ6FfbKIUEjLASfkCNxmDHhjwMHFowKf7qArwd3Ph6tqfmOetO+zdPCrVA4NwR5dAOzTFPiUiNzdm8hrqVg4EcsJNiqe0C55k6Ru6dfoAFQ2Qc1MgZ2iNA1wSFoV3+klRHkY8j10dqcmLs9e0i2T5rbpwl7Qlcv4QjnWN0n2+5DuxZxQUIKqF8/IUoBkyou2Db7IiGcQqHnuzrFr37X3IKDXma3JyLplrS9/NGMejkVdLv1v6/r5ATmd+4tl5FWMmA1GXciiQU+9XH1Zvbbcv7zNG0GOLSmQ/XRvkfJpSLfkJQpsNdUWdPX2GhmijMFS9xBj5udr6xvPnS2CAnOc0yBnKrD7WVGJzGCDn+cLZC8ipXpt4+JH0h+yhKU8uJi4JDh5mzOStcKpoXS9WQny/HjwP4fFzeUp4f4cLJeKxwrNkMntoT2Wl5JDSsJ/ricibc16BJfXlnsmATaeSYOXqchS9GGBWpNgcGOR8hYjc3usrQO8TjMmGl2ZFtFVPTlUeYlyj/Nzdo1IJxrHwx+gpikDxrNADD7Rellu+5ayLkNJ7prMCDpBzOyCnrvHQ5Q8P7XsaI3jtcIkI8VXDxfkcY+T+S9ZA67saFkr7LuHV8Q5j5Eat9Ybei5w/Rd4SPdtRWtc+ALxEJuuT7U29S0lKRxKIVUrrvr0PGaU6vA+QU0EpDIfN/Ks1g5Y5v5uM4zXfL3l23yBnSZtqnzkgyBnica6mLNo3yKmexSSk8u9/iL7oDlI7RhXnyCKdVh1SbtajfQeogzstSYgXlRVATvAC9iswh7UKnNVuBArfqaYtWIGTc63+ltZbvB4SESWMHUmop2Tdo5yWwAA5z5fHaiCngpEclmSPJ2NaznOLjQaPkefPSYL8SateoM8VERI2+WOI9ZjLEMTWeIq6hPgfMmaXhFqBvrsFQFcInB9sjPzKvhaOtfJSBdkIw8OL8BdbEwak2lwQNnwq63VN/62Vu4rIUwME9EH5B8Y3BAYVb4Y1bQ18O+TZ2w2I2jjIeSuRyUp4kYAMVwnxKaBJeJeI3LU34N96WV44t2YvYXfPIoHH7Y2ZsmGeuTJAzgk05OzDs8ddV1lvmN7h6kwuNaIRGeHzLpOgBu8cOPUw9HyXNxn/QERu0dujunTCR87o7oYXldHjNVzd5bjcLOfT2gCe6gp4oMOX7ntGTSKr5OuGH/bpIvLRFH91aG607ttryyg3j/cEckI382ARAYiCTgf6nC5Z7QN6Evp3LBKjyTiek2HL7wPkvEBqAW/spE5t7UQNhi7/FY7sGVuSvhbxcep+GtLnVzEa6V7F+RbyNE1yULfMr8wdq/s95si5ratBvcgZUJVY1a0jsR/0Hv6S+qrlsQLIWQ36R+bgPhJ5wR1PBKXPsXum71AlEyn1zAA5z5dOd5DTWrmhTsjLe0BjbDxQlAHWnmfMxOUYLMqZCPfNNwce4NJDX86zdkqm4C+IYNKbTBY+2sShXpT9a8mEtFZCIBN9IuHPU0MerS3fyySAiWavr/mWesjitfuDSkcA+Axn0gNy9RzYkxOusyt6bey2iW4Z5FSF9O0i09p1y6rKobWTEeHWnjI9f7/LfPTnXOtlOTd3M0qvn9yJx9lfbrOvTJhL2t/y7gA5J2AxxIWUVQrXADl1jYcuCaxxeIW/TUR+zDMewmdNVMMOH3bLnKh9J3ExWcvwghcQAI5bsuNV269ez68J4KkHLZRA14gklGnh654pW/C0IuIG7sIdSpiQfFr37TVlVDKOa4OcOk4AT/DJzgWdi2goPLBfXdLO3DNrGsdz3275fYCcF0itBuRMhKr/EbyjNbQdXnKouUFrgZyvFJHbRqIESfZ30zWcRiJ7VciovchZY4Ccq4Srt2wtPd4ZIGeFFNUB7I4BPeQTxsjVKqo6px4dIOf5w70GyIm1PpS93J9gOxkRIwfGdyqfHRmgXe/M+XG87Z42u8NbK3iPPt8LhY1aLTTEgfB3vuMXvEK55L1srdWRAVr5LHICgOMy8JLWdqgXLHL5nkAdAErv18yJ2QzqJW1QT96fVe7VZ8aS+bh1HQrktHZK4ID37GW9vnXjY9syyJmwgi9SzFLzxFrBg/oJIvKNmfnU7Fkc2U+aEliUzPnYM5Gsyaso+0va2fPdAXJOSnko8UJJAjYulEQrzKU5u7q3v3I2Ayz9kDfWeIChE7l6Ef/2OmMmL76DFGvlrSJTSLrfrhcbI3fv3ShrJ09Wn7KkGeTUPQ4vO597nPG8szECz1RzWQvAyxiU5/ZWe9NGQH+4iR+QowcaIGd4mlg7cYPjMR6606DX/QVcgBohha5cXfZhHK9uVOaFAXJeIKBKkJMoOD8zeROfZQSY6673WDs5x8QS0BLSSuJaHF/2UiL9XhQVNkDOAXJqtB063FyK1lJNksrUAjmEJ2fC6MLZ9nJjdozSe1njx/CRAXKeP0rdQU4qTWTY5ud/FpEPlXgoWjtNYLj7Lh2ZVDsASAuPTQZw4XB6tjHyC2tM7MhFOPSpZoXV2umiCqAUAnIPThI/d/aAICeJNrAEf7sn+KIw+5J5sXGQ8xdFpuzyIUqJ7klHEqGzMVF2W4Otl+WSMQ4uWjuFAb9RRC7p/d4MnrS2ZZ/vDZBzOgeh7riPZ5zLWvHX8uTUszmUPT00NTCs3Xpf3i9+A6yV2J7UfT9yzp8QZUl2vGLrKuLJxONd1n5vkFP3ZcLTr1MYhVOVkC6i62BIBvB9W+aC1WSc6i2j2j10TU9Oa6ekYc8oMBSiO+I5i1cnuix6c1HJUER1N44XNargoQFyXiCkCMj5G0o3cRnlsPywMXITaydnh2t5Iq4OVdezJuQZXwTMFAzx9EjinODngxjqIsayNUDON4mk981SOXZ87sZqdHGrbD5D3UoGJ2fXxENHEa6ewJLOdOLWHuvxGEHOLyhQxYHTUq6poVgu39QqIKcePu5hCZBGiBlhNa/KKVkagvO4hLKNcvUB5c08RXbfAnIWHJa0H+687hyB+m3Cu/kLcY3u3P9qFFYliSehxDcFJs0mSOKdS2Z3LpuShRKxdPHqK/3swyX1hZ7ZKsiZ8WSepqeIvB0FuLXvnqKCJfLNgdBYEpyQMRmDRigxWRcw/gAgZyiz+pnPCjhAzukC5nsG4hn9lJzBbE2QU88bPHVIJOTqAu4yPZWQqMe6r6kjYXRcNQmStZNnJTQrXS5o1k4RLdf16qMPTzdmSvK0qPQE8KydOB0xdF20olEkaXxQaYRJBPQNUgntKD124tp7lYh8h/NbNtKgp4wq5HLy6Jogp65ljBaMHWF7oUgnv9ncH6BPYR9KRu0ci3G8Qt/i0WIDQwAc5P2uIF1qTi24y2BYhXqJOXFxEfnXIvItmfn7HtXL8Iq8sPdslTFjfjcy93s6DqT4YWnGQQx1kXkD9cs9ajhNPb05BBh3AQ9b9rXYO5Ex79LOWpBTvQChgoOnGAcf//yoBvpqZdVLHucqJ6e1U56VWwbkXqQ31I7XWXr+GEHONeS/JshJOOpdNHQdt+JsGLRuSnhwEOYcy7wMMEf4OGHkO+E3rYqBKowpXhceAWgm9GEVjjLls6xVWCHbfmQIOLZ2CtEgjMPP7kZfNkMS7yhFhwI5Y9/NAhKli3IhyAnAx7zPFcBBxtrd36JrPEPW7n6L0EQu5g/PNSD3u7WTx2yIOwlAgFBRPI5RTEIXtsWeIwcAOUMk/mc+K+AAOSeQ0wfNisZ9DyAnhoZYkgaAI+hFOIf2XjJGF+R5gxpeuJoOBOSeBdESl70YBQoedXc0ZqINWFR6AHjWyvU1PPWqkZBn2sj+TyIbPLx88v/iMbF2Atd8Y1kR6NG6b/eQ0ZJBWhvkdHQnvG8fpKB6LsknrxFR9U4FO085CqgujN74qEgywk0Zx0Pjc8Y9OeG3J0EpfLlwKZNMDuME1D/ofyEjcW4ak+iRte1TmeAx9TBj5Nm5CvzfrZXfEpEf9/69GGRO7K2cX1BvxfREXsVbGaeUxftsQ79D/P6LALVeYFltX2qfX7OdNSCnRoGSw4O9EDyBMkDOCwa0ej7uO1xddcGXi8i3BubhG4yZ1v8oEQkMkPN8wawGctbMPAVbCOu7V8KTAIAD9P6BqWRAC0FODk9ACRZPTFGgHZC6c/BziHcvevFgg8b7NuZt4373lMKq8kwpAV15DnsJ4IDh6iErKUrkfXrxsS4EOZeIOAVyhgBH5jc8sD7IuNi7K8GddEohVY+fWAZXZIHB5E7GyM7lLCeo1styrt7Q77oOsSIDILilWsFo+f4h3znXQU4bpilgDd3NGCHMLFr2AHICYDwmEeb6eY2SIDHY3oq18pMigndOiFZl1UurtROAR6SJ++3/AQBojGAEqyoRbnDqKAL1Sj62BMBTzuynkJAjQlMyNwG5P9oYeWkklLWY8y7CTVwULdG6by+RUckY5J7ZF8g5t0OjoB4oIj8R4IINNRcg/8MYF2d99tiM45GzN+T5y6PFINshPDmVMuIqInIJEeG/UCmForByU6/2d3Sp7w/cN36fjOUthqWI/IrlHxlX9meADz9Jnvs45+zDczy/tQIqed7aiR/3hQHjAFFKtzBGPlZSj//MmuBhS3ti76zZzhKQU+k1HiEiP6J3mEnX1vYOkPOCgau+gxwA5Aw5iNAD7uYPNmYydIwSkcAAOc8XzEFBTgUBAPPInAVaHxuXpPemO8aRy0UVH4qGGeJtlgr/wbsObtGipDotK7FBYcXj4n2q3LLJ+/JcJWN1S98iCgyeCCRqcD1P4dUh6dJ5vb4TUCBCYYpds19vDeTMcN79B5FJ3r5HCFkqAX6rreOJ7xHyiFc2iuFJsXbyIiGk1iXa5vfqrL5evU1hjy1zL8En0w3oaGnXPt4ZIOfElwe/4dc78i4KsVkT5LRWHq/e/f668qfFXj39rZ0SCbH3h8Klu3mSJy5ncIlh7HK/X6U3ePtMiI8VneFZxgieWItLC4Dn6FwYkVKh6TsUPdZOUSF+UhL6kc1eHAH9i+gb+MAZAzkXAR4lE0dBbMB5QOwSkIzx/riIcPmNJfncpHE8okseFciZAMdKhrv1Ge4D3K0ADfAC9R0qig0YkTFgPgGcuuVdxkze49VFjWAYZkgQGrsrBvXJ6o81vqB3x9uJyFd4VSzKBL0meNjY1eBra7YzBXImjHYD5LTCfHyed5faNMip2Aeh6hh7/IKT2bVbDC895/rW6zpGkJPLPYcOB1OvAj9mFDyKbCqLLHGqsMI9Cf8TnhvfnOhMtddkpM1F5PZuO6ydwjPuHAn1PvWoiHxSwR94QrsXte4SKsxFLHc5jX1/cahv9455FSa4MVfb1KydvHY5AC7SUynxZbUlkDPBeQdvEIDjCzTUCC8Cf6+s5jmyVuDXBbD0aRPY015jzE5G40l8eql2Pc6Yw3BH3az1gGu9LLfMfWvl7SJyQ+/dbpx8LW3a1zsD5Jw8EgHu3MvO+4yZuAWTZQ2QU8Gtl4oIHH4l3H20EeCDDOcYNoqTleT6552znGdPF5mS44XCbAE4McauZuTSvSZkYPs7KDSMmfi4q0okNLtaD0l9tBbkVN7Ne6q3akoHjtLyRLyzsvtyBMQp5qlr3bdrZVQ1yAUPRzjF9snriOcbc/vWGV07OdU0euI8Yybags2XYwtXj3iS95DzDGTi3cj+g0HiD+CrNEbeoecCRms/TJ1vF1NRBPTdWMLFJn5GNc5xBsRozGjCoQFOKNqgWwIw9sui8No1wcMek2yuY812Ru72UNdBqRCjuJuiZ0TkH0e4+insYOsgJ3z2IWPBOXF/6rEmjxHkrJ6USwUVIYpvBjmtnTg6UbYIw07xBs2ZxOEBrHJJjgALRR40gYM65V0yP54EapaOgXchRGHFOn+zzGHvf7ZL0paefQnVZe0UmhPKcr6KJ4+Cx68TkSt57WH+wSOLt0uXshDkJHwUcK+lvNeYKQHKVDSZAOTyF/MqOzWP1ZJG+OalArIB6LxNIc9ujBye72Gpu3sKsLRWSNyD4ghx/iKAU/sf8tjqnqkvAZ534+RrmQz7eicy31uT5+GJhMc//GNzSXrZ9QytiSjXSaAiwMdZ7JHeG+TUEC6ARMIffd2HdYjHDd4xvqFnWjIi8hcazgpI2q0oLQu80VeOeObg6YchFr1h1dJZbwC4JQT4Cl6jF3nz+AIoBfCsnQxMJDZkL0/pvpyzcLVCCRQEtRP7Ws5g9UgofkTka5x+FHs0HjHIGUo+tTeQ0zn3mZPsoTkP3p1pJjJl3CZpSpZXv3WRWitw2DJHQ3tQS7XMs1Co96dFikOGAeou7318iS4W6geOK+iaH7F2SpRDwqCWQj1fVk9cgMzPisgnRATPyZ3cBc68iHGkL6Insnaaa6x5955X7cmueij6KnQiqb0LABcDPaDX3ksmEmGxfrkmeNhTWGu2M5K1njmVMtpOhjTNpzHC1S8Y7BZdnLsTdAxuwRDyogVzCNDyg66+kdAx+Ew2amRBW87UqwPkLBjOHpwqesFCsYKAGqAiJ3sOKy5TcARFD+dQ8xOLo8iDJlLnvyEkXUm+Q+Hfi4GXgqE49UhDKNIcpv78WtC4tm1Ln4/wdlEtFzASF5D4aZGyreAmFAlY/0IheyiLeC+dgIMd+hUKn9oxGCzJopdrYyKpR9ATJ+Hxyaf+RC8+Qc+ODC9s1vPH7YuGKeFx+7gOYx9SvpvDUmMyT3g8dctUnxvvQ/6eAGB6NasF5Oz1beqJAhXWTh73fuhz8Z7SE+S0Vn5BoyZCIasn1A8aVREyfswy4zLBWn9ECxeut54x1uX4IPfiwUm79IKKIcX3Emoy6EbGvxjkLp2kJSCnggQvzoAnVREzavzGO8bnLY+OWcSjsVgvO0aQU4G7d6gBwR3WrmB36XzRuT6DnTmKqLla5gaAN3MIqoUqnby0bXs4L0qbsu/nTs6xiM7gtoc9mOfxMMfwBJAJl+YpkKC0AwmOdM4FuHKbjPyqX78xYOSp4rlXz3OoPVLRfnQXJ5YHpHI1pGSizhXw/3EXIL8Bhmj267/UUH5eB/TFGOiWOVET2etTIfR/CgWEMfKZ0rHxn1sTPGxtU+i9tdqZ4LePNX+m33gUXMM9I4tq5NVLHursAf3RhZ3vFxnLEhGSNV1Z69lTeryOM4bBqwc+CCD6HGMmo+0oGQnkgLZuAmwN+S656HRrZKAia+W+ypHlK/5Zt3sFU24jItfLcG26X/4HEXk1GR1bFCkFU/H6/B6vO9XWw8ABg2IYyvrOIYhHW3UClB5jp2DnQ2hDIe/S7JUDx+XTerShdx3WTomf7hrgtJk/NYffoIi1lFAGcr+eDxgzEVd3Kws9OYsOs1RjM1mLoyHoCS5NPhfk6FIll7UY44X9oCZgWQRW1w6OgqXPCHinFiWEKf2etRO3INmpfW/1Rd4Rpd/fwnN7uLRuGeQM7WFF0QQRYGQniiOiuJ48V5A1e8dLUvcIFGmy9cYKl8C3tRibKs6rKj5QvaT+SUtIfQIEbg6LsnbyYPK9FrvuMQyOtRM/Jgq/z6V3KiQ0Y9xCh8H4WawP6EUEj88Q9cJO1IjOaWgPLudMqirQ90hBzpiX3FuNmaiaDlacZJ/QF6T48F29C/CHpC/VDgi5ju7hvMg14VC/uyAnhjEiV2agDa9RADKS/3y8NWlNqGMZvY5wdpLknIBy6umOJzj7GHuGD/rhIcs9CXqeW0SSx5WegXB2sreRsDF1V+cugGzuvfQOFrhv95oPnLNPMmY6E5pLBCz7WxHhrNxSwZj6XV6DmigK3Doy8/XUo1AxiMjTjJnwhKkcAuRMALPV8rBWQhzfRffCIwM5Y2cmw/gpEbn5EmPBlhbK2m05BpCTw8IN3eDgS4Ye5ISmCv3NNXkHbr9swByyWKhQ6ilYzfBECYWUZwFDDUl/ciJzq78hAZSQxfVEcbJ2OijxQAH4ZBP3D9RJFrqZXkNEbqSeoiG+ym7hoeoVAb/gddTCt5MwJTcGa/xecXk82fP3YZ1v6WsiTLqlupZ3VgGiDglyJkLUkU82a7G1E4UAibh8zx3eP5UUTIFEDmQs235BKe0KcHoUB7SFPYo/vB3471wAHC8ZAAT4/Y/Y71qMKzsdtHID9XrxM0TT9zcZI7dsmZTH9s4eLq2bBDkj+xdj/3pjJmPUzDVLxIIfpsP5hYcjXlYucLVzOUyAnIR246GeypodBREzBgp3GnIGk3jvqXNW5tgcdTilOddTnGrIib4SLo3XflFR/mAiRShkREevoRCqxn4+F/YHvJ/YxwiPZT+APy2kDzaHRUW8Fot4pRUQfIvqNl9UPYO5wn7mlouLCB5EviElmMwn4JXfHDGjczi2z00/KxBCRA5gKNluCXNzz49iz2b9XlPCuBJv15JJZq28SecM7QbkcYurQ6M/44UCxyFj5M+tLqBHSZtLnmkAO6kWvRyanye3GBZC7drDeVEijkM80z2KJNcJ9cTGSzNEGRbUByOhwrlPub+fOgMjc6DEw39+lXX0q2osX+xdXOBFW9PX+dmqiKXUByIgZ0ubDvFONah3auLYibMf54RUArUkxV0PkFOT510ULtucEFUPxDHq2t65F022p45l36fAPRQHc4FmCJ3O92guijQ5FpAzEzm4KAlabrzO4u+bBznXELq1E3k/HFi42beUIm8Ea6dkBQCPMTnjhYe1BY/Cl/gN6UjCvQqwYO2UvOHCrqWoRZi932kEO1ezzrf2L7PZtVZb8h6X4l8yRgDpu5YKkHMG+C/kNOCzxkw8rNXF4bQMheUXEbXrRYhLzU9EgM7JkKB8UGRm3wvAiTC0bR8NcGeVygqPohcbMyWJWVQSHK/Uu3dO5UWdWfjyHi6tWwU54aD1Q3kBFUnaAcctc/a3ReTHVMSuZzrApstZOI/Ch4w5nRgiorhCrs98hhYmVIpARF1ThG/jVeQnC/Pr5Sz/GwU8Xuj+qAZPQFc4N31vQ7+eLB9kbEpGuMOXzGDagvcNHtnVJUC5UrXHeKBt7fejOpq1Ew3Qv8XY0gOgyhjPcu0u8uqaKzm0J2ckkVSuj6HfuxndWz6eWEMYWO4jIqWenVTFvgaI/cilYOcezoue4upZ195AzoLkc1Hue03888CCfTwmG7xS72yMkOQofDjl743ze4DsOMXAM92lrAAictZ+DL14KcUSHVyhfV3kVljJUpCTvSkWwkwTuLfBt/nwmKNCJ5Dz8RhgvTUwO1a4oiDZJPe3EP4R5Wdt0GOyUbU6d0LZ1QuHbvXHpv1P+YTRnX3nkKkLPfIxrN6TjX3gXAU5Q1xhpUPDRHu3MUIoQbIoCMiFxwdW2Iy44D03l6VxIQn33D7c+e9gzLRBnjOlgbNz0aVuDcFaO/EBcckMbXq9PzlbAR9tzORV3L2Ugpw9P2ytPErDGUMezgCcUEM8u+SbqiBjOfczrp/iSdGM6IQauYYUgJB3knSsh7ek315rp/V93ZJ+BJ6pzhYf+461k8cSnJ8+MIT1lvAZQljPidJDqZwFFamrBeQssnwH5hfJ3qAfcIG6nVAhaycgEiATDy63nKK/qLywBMOmE56cv6f8mr7XdXWmdPXKxrM0xTdGP0/WkNLGAJbgwRDzknRlU8UHGVo81k7ZozkrcoBsydpDTq8xRu5Q8nBgroQ8Dmu9FlH2MbpwWaot3alWUg3IGNFirwL6vrpGxhsAOUMX3NqxWcR1WPuxluf1nOcMK+Xs7NIn/S7e2K5xt6ULx/bOTuKNtTqgMn6zGthCHsbRJG8LvcGKEodmjMSIhbMCg/Z9l4anF57xrUNBfzH2J5Nq1lReqTPUVL2PZxeBnNPAhyOkinnCe+ijEV7MWvlF+Vkr9RjAVe6rWYecHLVRbQfWeD4TAZiNNlyjTcde57kKcgJ2tHo9/bVu2lFL3Kmbi5U3aIgSi/GTIvKKkNdmbCJ1sJwfNNveFhaIA3bmsrEDEt10DQBqiRxUKcNydhMRuYwCZ73WLgckQB9z8401c7OlT/sGOTMKbZPHasSjk+x6N3DnjhfeDsAHcIxiujisKCT7xlCqORkXHnbB5EmN40xfb+0AFOekFbKHUjnL/1hATlXG743xwKGawXL/MNeYEOHpDk7tmAU7objeiwRdXtIHklTgoV6dHV3XfIiPem7vKQW04KJ6Mqya4OGZxggJj5qLtVMoNEbVpZmZ2RfJdHy/1sZEomWq6DAWRNwc5DKQuaCERFnNZb4BkHOpN8x8DuDZFcxc3zrn1njPATtz2diZ2/A37pVfe40+nwt1RuhUAKox7BAWHCwLPG3ZU59hjDymRL6J5LGL9+bU9zsAWMgQD9P3aYKurnkaIiAn34BWZUsFPm+S9bplMcipuhURMkSYYDxlDwXkK9JpeuijHjVWi8yTiXOsneiMyGWQovSZvwsX7Y+W3KmOAeTU8f1e7b+by2FzDlgtA3+Id3oBJdm2tyZ63fIYAAAFiklEQVQeylbc+IC1AijxgxWvs3nDJwVPVjEYoB4d8Ev8WotS1+C6PXcJrjDaSSbmrgdNhcw29aiCnRwOkN37Xn2AwXczRuABG2UlCewb5HQODcLMr+R0qwngnN/3sqbjoXRPY+T1rtgcoAOi+mcbM/HrrlYipNyx78HZR6gkpOQk3OgKvAZAnmZuv9UEtoeKeyiVzpwLecdtzpPTaa+rjO8YkAq9YjjHoH3h3N0BRVKKq4jAU02iA/QcwkmDddRMA4ePGgV09mgN0l3ohRFe3hCHVvdszcqVRTZfODZrC/oNZ+BviMjTl4I11sqLRIQQ/VnHpL8Ap8WZihtA28XesLVC859XHQOv3xQXLK81GZ83AHKG9qASsTE20DlAzbQIzC/5WO9n9LwHoALk9Tnhdgw4vb8/6usvAS/ahv0P/S3rdWjt5CBzBfWYT92hFwF+XpIZ1s8HiKTYx32u0aN4cb6M3Cj3ytKd+87S39dupzpQXFFE7lEzH3rpowsSVGWj2QoNCawHEoLdL0X94N3HQga6TdJn6fojuR16BCVpfFk6X8/y++cyyIkS7ltaQmONByZZ9l5XA272mjTWTuFaXAy+2qsTsmyyQRLKBWDxBU00QHY/QM23tICqvdq95XoUgOHyC9iJHJOWpS335djadgiQExl5YR5VIeopGStH0zcZM/Gp7BTN7vxVJSTdxzaWufY6Mr8w4evGTF5m51TppVTqHD4qkFPbDNCJVyc8UacMSAUXqeylKWedV6qKj+SSAtVOSl3X0C4ApL42Bt4FMn/j0Y0+8ZK1vOYVaPvhgM4Q62ZWzg3y8akz/pte0PHQKCqafOgejmcq+wgGIz98HcCQC8/bSy88RQ1Y8JAat+F+hz4EkHvWtZHD+1uNzwtAThJMubKce/deY+QVNV3VOQ19Tmw85urmRFF4N5JJ/ei9HB2+959RT6NV+O5rxmM82y4Be36kHbkF+C+AUVdjb3vLzn9TwazrqZH86IwDS/vvv782eNirvVttZy99tCFBFeAmtHkvzBm5VC/EE5gzyy0zzsH97d3qGV28XnO6Yq+x71mPRueB8xAlUNzXnm049rr2CXICKPH3VY7Q/rCES+HYhTzav00JqFcO/IEo6zcam8j64xS4uPLRvewDajCAJ49sqC9bv7fjCxrCKTVZos+S1CJAXhOoFKkryWWm3n2X92T6uRZ+ZjUOkeHS5bn8Ug7AZ80bM4FQZ64o6PFPCaJ/Igbg8MXroouX5NaFaO3kMf8aEbmE01aoAlDUz+Q82PqYjPb1lYATFYRHX5U3Vd+WjNqWSEDvANco5WRf8q3x7nIJWDtxRGPsdUu1oWZ5S9I1bLWdkfsXSfqI5lp0Nkf0QwSV1RHXHg/qt1ZCyWwxxEGjRHKsUc6gBPYGcp5B2Y0uDQkMCQwJDAkMCQwJDAkMCQwJDAkMCQwJDAkMCQwJDAkMCQwJbEACA+TcwCCMJgwJDAkMCQwJDAkMCQwJDAkMCQwJDAkMCQwJDAkMCQwJDAkMCbRLYICc7bIbbw4JDAkMCQwJDAkMCQwJDAkMCQwJDAkMCQwJDAkMCQwJDAkMCWxAAgPk3MAgjCYMCQwJDAkMCQwJDAkMCQwJDAkMCQwJDAkMCQwJDAkMCQwJDAm0S2CAnO2yG28OCQwJDAkMCQwJDAkMCQwJDAkMCQwJDAkMCQwJDAkMCQwJDAlsQAID5NzAIIwmDAkMCQwJDAkMCQwJDAkMCQwJDAkMCQwJDAkMCQwJDAkMCQwJtEtggJztshtvDgkMCQwJDAkMCQwJDAkMCQwJDAkMCQwJDAkMCQwJDAkMCQwJbEACA+TcwCCMJgwJDAkMCQwJDAkMCQwJDAkMCQwJDAkMCQwJDAkMCQwJDAkMCbRL4P8Hy92vbLcU5R4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AutoShape 6" descr="data:image/png;base64,iVBORw0KGgoAAAANSUhEUgAABTkAAABQCAYAAADStHFVAAAgAElEQVR4Xu29B7R1S1XnO8vQ2jxMDEVFJdugSBKkGxUB5Yk0QaSRKAJNkHBJkkEySs4ZJEu2QQmKIKBAA4LQ+DAgirFBfCjd8rp9r1/oeuO37lzn1qldedXae+3zVY1xxh3322vVqpqVZv3nnP9pZJQhgSGBIYEhgSGBIYEhgSGBIYEhgSGBIYEhgSGBIYEhgSGBIYEhgSOWgDnito+mDwkMCQwJDAkMCQwJDAkMCQwJDAkMCQwJDAkMCQwJDAkMCQwJDAnIADnHJBgSGBIYEhgSGBIYEhgSGBIYEhgSGBIYEhgSGBIYEhgSGBIYEjhqCQyQ86iHbzR+SGBIYEhgSGBIYEhgSGBIYEhgSGBIYEhgSGBIYEhgSGBIYEhggJxjDgwJDAkMCQwJDAkMCQwJDAkMCQwJDAkMCQwJDAkMCQwJDAkMCRy1BAbIedTDNxo/JDAkMCQwJDAkMCQwJDAkMCQwJDAkMCQwJDAkMCQwJDAkMCQwQM4xB4YEhgSGBIYEhgSGBIYEhgSGBIYEhgSGBIYEhgSGBIYEhgSGBI5aAgPkPOrhG40fEhgSGBIYEhgSGBIYEhgSGBIYEhgSGBIYEhgSGBIYEhgSGBIYIOeYA0MCQwJDAkMCQwJDAkMCQwJDAkMCQwJDAkMCQwJDAkMCQwJDAkctgTMFclor1xeRW4rIi42Rjxz1yFQ23lr5ThF5iohcTUTuY4z8ZmUVR/e4tfIDInL5QMM/bYx87Og6tKDB1sqdRORGIvKkc23uLxDbQV+1Vm4gIn9tjPzxQRtyhj5urdxDRL7SGHnOGerW6Mo5KAFr5VdE5Coi8nJj5GnnoAhGl4cEVpGAtfK9ura+0vvA54yR967y0VHpkMCBJWCt/KiIfIfXjP9HRD5ojPznAzev6+f1TvzDIvLVTsXN69tauaGIXMSp62Bys1b+lTHyma4CO4LKImP6JWPkHUua75wHbzNG/o+SuqyVrxORbziD6wYc7TaKJRz93fRMgJzWyu1E5H4iciURoU+vNkbuUDJRz8Iz1srdReSRIvJt2p//TURufdbBE2vl/SJyLW8M/y8Reawx8oSzMLa5Pujcv7/OfR5/kzET0H8URYE+LvBfEJF3ichbc/OWA15kArNcheNLIvL81oPfWnmFiPyYiPyViPypiHxUFb9VNnlVNl+lCuf/KyL/XUT+XkRea4w85igGb0ONVHCTOcHl9Ysicjdj5C0bauJoypBAsQSslVuJyPN0j7M6p98qIo85a0p1sVD2+KC18tt6Hrhf/WNj5Ap7bEbxp6yVXxCRb2fOFJyfGMRfqJWjJxZd6oobcwQPWiuvFZnWmHsH+p/qIIE+PcqQwIkEFOBijV3IEcs/i8jjlwIs+xRzZF9j/d/TGHn1Ptuy9rf0bsQZChg1l/cYI9dr+ba18keqX86vH0RuCq59WEQuITI587zOGHlJS59q3onMnZcaI3euqWfJs5ExXXwu6/0PHIk1DX6CgflXYmejtfLzIvJgvbeeCazFcZS7qYh8zbFhCbF5ddQgp7UTwPUC3Xjcvvzv58IlV8EePJawzn2VM8hcit4jIjc7qwqstZOl4bki8k3e5P5zEblhK9i1ZAPe97vWyrtF5Lp4rjnf/i8i8gBj5GX7bk/L96yVB4nIo0XkX+r7/5+I/KHO3b8I1ekBhPMjnxORn231wrBW/qOI/KDzvf+TdhkjT27pV+4dnb/PxxLoPPt/q/UMg8UoBRKwVn5GRB7inQHsf+82ZvLsH2VI4OgkELlQsDe+0Bg57+g6tMEGq/fGJUJRL8cEcuql93dF5KoiwhnyByLyktDF11r5SY34uayIAOq9xhi5/QaHZ7UmWSv/RkReryCB+x3uDXc2Rt622sf3XHFEV6IVxWDPMa2FtcQbAVcOAnIt6WNkLBfpzkvas+a7ZxjkxJj/JBG5sCM/7n3cV55dItMWT9CzCnImzoOPGCPXdOWpzz5ORK6jmAtnKCAz95CjLKo/PFRkiga9qNMJHMaebow8/Cg7po0+dpATC82vKch3ai6KyNuNkZsc8+CUtN1aeaWI3NYDungVZfdpxsjDSuo5tmcilnjAjdcbMwGgZ75YK49Va9K/8DoLYHeDYwC41YLmX7KSCnhvkFONBYQ7cPGby6oXngC4y3ePTmk+9CKzVn5KvZLcw5lm4Rn7sFKl7xD9sFZ+SWSiGTmG8l5jJm/nUVaWgLUTaI+hYzb8zF8EvLrFuWDA6y1iPTPw1Cfah0iAi4nI/yIiXA7x+n7TKQUy7Mn5aRG5RsK7A08vMUYe37v9qfqslZ/WPdCNbEAXOqUDWyuP0ogn17B2Ji4yNfK2Vp4oMnniuGGsVPEBY+RHaura+rMD5OwzQhF9bVUdsU/LT9cyQM5ycN+X/4Y8OUNe6H+NZ3qOqkwBrWcS6ameesUGrqUgp377V9VL8CG5tobm/xqenNZOzlJ38zCUnYhQ9XQkOuzqXtuO+gxVY+/rnGhQt3ufV8Pf0dIfHjXIyUh4YV3u4PxXEXnQPty41ziMSuvUjQMOIX/hUQUyeKgxJ6FJpdVu+jkFpQjdu5zXUC4s5xkzhSKd+aJjz+bzQ4FNF25OPCQ3XayVj4vI9zuNJHT7WcbIA2INXwHkDF0SkxfapUK1Vp4Kd67ngX0mLepLZZV731p5qcjkjeTzq/0+BrCtgv0BpTnX1UP+3hyWpNzJALo+EF3bHy6VANcnfMtqWb9jABCsrbvl+UUUGRElHroFDLff7f1+Js/yFqEnzgUMBnCw4al3GRG5tIKZGMP9vWGuJnjeRIxv0f3Z2smz5t4KnEG7ctd90QpEzpLQJY2LHDQ+33guz61zieZogJx9dpiIQ8HR6WsD5DxukDPidVjk3KPv4ukJVgD2Q2RIsSd/B5ATWrJ76RkJ/yuep+juxaU3yKkyAS+4lNeI/yQi1/bvDtbKvxeZ7m5+BOlRg4HWTiBvSDdALJu+R+Umz9GDnHTQ4VP4Cq/DR+PRlhuo1O/Ka/jiiFfQmePntFZwrcbT5Ws9uZw5S3xuXlgrdxGZQqr9i8ufichNc/xcufrX/N1aubGI/LIHfgAc7HjWuO1YAeT0Q+b53LvWDHeOXKKruGUSF5g1hy1UdzMA1qOhaokMAUNQDsDPi+fO5so5BHJCpzLzzy4Zh51LZUTpXfKNmne7X3KtlTeITJ55rm5WdRmp6cAxPeskB4CL7Hv0YoL3IlyUcOXBI9VSdiIHrJ3OJcK33BIcb2vlF9UzcNZHuHTC5YzB9XdaGlTzToBqhdeDnj0RrxWe59IJMHu0HhslMkvQHMHDfZOz5iV9FkBOpSWDcxDv656FaDfCMTHAJcsAOXMS6vd7JDlSywcArh7ohXWDCbyopTIReYRnfPxvSv3xl431ua8VJc+JeKEXOfdYKx8MOMRg5APozOYwWQJyRkA09PNfNmYyDhaVFUDOIi9Ot3GJM/SowcCEswj65yuN2dGHisbs0A+dFZATy30Ijd/0Jbfn4AcU7bl6FG4IdH+25/cOWVfEEn/O8hlaK3i1klndJ9HfdAKuiOIIufc1U953K4CcKD2AxbP84Fl5wZrcdxGFoZgni/U3QM4LdqEEdcOnROTmW7y8DpCz+hQ50yCntZPnPWT2vvHuH+GYFRGyuR6y7I2ywFp5s0ZqAGBCxwKIuZa+GppXRSBnglqAccLzGG8VeONXKRFDId8igR/8m6eKRn8gW0L3fXlGDeLWTsAAenbPsuOZ3bPyUF0JmqOXH+slLiWzMwJy9jKS+aIqvjMMkHPtlXlKlwslfdtfAw7zpayDg8e97LayyLkn4QxVFG7dCnLqHgTV0XcFRFvlhNUT5Ex4cSbBykT07FEbozVC9o0icuXAOB1Vrg+3/WspjVzA9803RngSSpjvzUnyEqw3+yj/+ZAcmAGwi80LD6cH7it0am0hR/in+GwRJ8na7TtE/Qlewk0n4LJWfh3vCUdmAPLZy8YKICd0DyRwmgt8jnDGYOVbpUQAriqPyAFynlKMCUkN0XYUX2RWGehEpQPkrJb41kDO7MWktIeZaIzSatZ+rmp/WtIYa6fEMLdcUkfhu5w5KPBkrT9J2qDeGmTZdvXJ0Pxj3yGBHJm63eSP8+ervVUK2z09FglVx8PowcZM7dopCQ6uaMLKyAW3pqmhZ7t7QqcapLQZXOIu6T1X5Am1tLOHeH+AnEmpF+sGZwjk9OmhENBe12FuHay01+Q+e+jfs7qEtRJKOJTc6/1OJcKSyQdADo/HxATRAnJmjGrV0QOdQU6Mj3f1zvgix7gMTeLRUgQmwvGZFkfpqbomyIlHFvxS51I5tVHpAv9x9ULYhxxIVAD5PRaTL6hb/mf38OHPtWa1rm2btZNXhL8xFXGS1H7rmJ6PUDbsJB/YSp8iF46iA7snyBlpB4fvbYyRD6whLw2/wvPcTTpTrHDPbdoyyLmhtq0xhLE6q0CgHkD3Gp3r3a7IXIDD6D2Z9uNt5oYonkmQM0P8vsYQt9ZZNb9bP8J7kUQfi6oUES4w6EXMPTxIPiIi7wsZgGtBDQ0jJOzOTxZFmwkJJGHBnXrzA0dC1bOh14nLbtAbZSXgYa/gyrlIczRAzgFyuhKInO17XYe5TXylvSb32UP/XgJyvl1Ebug1tBp4SkR9Jnm/G0HOWGLkJo7xXiBnYl8spjhMhK0T8YLuepTFWvkVTUzlGniP1mFugJx9p6EPcq4VZtG31ctry2XDvpaI9OLUIXTN594CzOMCg4K+z/JpY+Qa+/xg7FuJTXuTWaatlfNEJq5EMtzO5c85xHOhxZ1BztuoJ46bcfZDxuwkc+o2zBFv5OrM6h0TuuT6xjmB9wteS6GyA34MkDMn0gnICRkC9wYkJfaSru2KzIUSpd5vRynI2f3SFlGuP2GMXC0/0vEnMp4OS6pe4929zc1O+wcgJt7dn1COZfbYohIBOZN80QrMPiSQlIBvoqPAiQbfNHydi0uEXxKqlRcbI3ihJkvisrsTvrgS8FC0Tq2Vj4rI5XP9KfgdT9sQCI3uCBC9zwLQfpe1DKlzR84wyMkcfaeIFK9pEfkBbx4VG5ZrjR77nEg134roHKsa9WvaN22UVka4uie0yF5f5HUYkr+1EgMfo96VtSBn4nyh3XiNwnFaVTqCnCHu86pk1YHw7qMFAt1B8HIcoLeQhImEn79VNVgbeXiAnH0HYoCcAXl2urD0Hak+tWUv6n0+U1ZLxMuVl6utfWVfbH8qEo74BmOmsL9k6Qxy+lnOi0Lmc21M/R7xUtqUoulckvDGJ+zxRyKceH9DVmFjJuqBk3KG13xqaKtAoAFyyhUy62TrIGcVh27lZeNkCYrIP4sI4NU+SsiIOH+3an4vbWzES5ELEpeJvxMRQEcMY1DV/JyIfJv3zeb2RkCNrCFKw73IUnrRSP//RETu0SMhUeS8h6LmzsbI23LyLwglPIlmWAl4KAU5z2JUWFHfc2OY+/0Mg5zZtejLJjCHB8h5vpA2dY/JzenS3yOAWPOZHdDXqudgadsDczeUd4Hv/5Ua0HJVw+fNeTjxQ7dwM9eAnIlIgSL+z1hneoCckVBz7n3vrk02a+1kTISaEVrEvQCB6kG6do6V2SCI8Q+da81SnACupRED5GyRWvydAXIGZHOGAY9NKQcJIuViZa7vcgjXphawd4jIZZ0ninkwO4OcvtW4uB2tsorwqH3KGLlSa51rvKc8gc/yMkrOn0IpIOQTzyQ8pk6VM7zmU6KuAlUGyHlUIOdjNSkQIOBcmi9MetHws3KH5laUJ7H3mrdWHiUi9494bFfzZy1tn16Urq5Gui/GvDETe03VenTbG7lMFV1qrZ0S/sDvefGIDPDigzOTsLCmomcoF9/LeRUUJaE42cTtxGPvJ+0kpP+xbsKkDhmPbywiP+21tQjoOzLu4tLxLOp7aWWx5wbIeYFkBsgZjR7Z1D1m6Zx39rbbicjzvPOs+cw+FMiZ4H+sEdXOHdDz2Dt1/CmV0M1cepVSkDPBL744Mc9SkFPBXfKUEGXrFgymOLyg59QWogD/qfYl53kA6A+W5k2xVkJJERd8/uCvropPrAZy9hCbLkIu2aDJt+jJZ6QLEaWL0J6dS3qn9o9w9W1lge4xrG4dqygHOu+vIiJf6XyMA+KTuVC3BE/In4nITXPv9xZQqL5IqHqWR8xRXkLrqvrSEOHjxDLKXvOxtWQR8WJ9V60Vca32Ua9aKMn2HPJImoGXO8YOZr2EQ5R+kTXbubG6q7JPD5DzqEBO3+ObqfdKY+QOLXNQvbkfJiIuTQZVofCx7/t7P4o5660mPLO4adZOdDJ4B7gg7vw+iv95vrd2ceUrP7g1kFP3zxuISMxAxCP/ICIPMGYKG6wuEX5JvGQAJ/EkLS5OhvivFZl4qAFgu+rEkYtZ0Zk9QM7iodx5cICcF4hkgJwD5AS8M0au17KiDghyhrw4a7sQBJIy3MwvM2bKfzGVEpAz4RjB/bVIh7F24h2N3RsuRSJlEbmwIwDuto+LCIQoGO5Wk97knHUh2pJamfZ6vsh46ozDADkrJL9ZkFMv2Y/UEKTFFgBfJtZO/AL/q4h8WUReJSIP732BiCgYALa/q+T3FUO1mUd9XhsaluPkPKtg71ogZ8hrqMjakfDmZA290JiJC/OgJZJV/fXGyG0yB9zc7m8SkYd64Yl4n3C5I1NqqpwcehGwdYlsihSoQBgmoOFLjJlCLg9erJXHE4Ie8ehi/yLzMSGXqwAuzmH+YJEJCLvnWt9Sy+4dReTNpZbUXgM0QM6jAjlfISK398a+yVPQ2mltkcX0G736AKmeodxxENe7+lnxJaFmflo7JT97sYiQINEFVudqCH8mW+jLaurd57NbBDn1QoWXJLK9oicPxpI99O6t+5q18n4RgevcLcWGwoA+/HIR+a/GyP3WGLsBcu5ItQjgXToWA+S8QIID5DznQE6or57uAWK/Y4zcpGVdBbiBSZT688ZMe/kqxVq5i4g8OaAr1H4ven+0dgq3JoJjNnByH4HiDBqqE2NXIcgJ7/QPeY2rikbpbNQ62WcTnqu1suz9/AA5RZ5kjID3dS+bBDmtlTeLCOEt8ALMZRGXgyu5AJrPIvx7EXmmMfKkXlKOKBhFYFWvNvSuJ7LRFYE7rW1JhGYVZeNu/e6h3ovwgRXPm4Q3J9xlt+rtpVEjJwVhUQou4bx3Mo6dD7hQ09xD76V4R0W4Jmu6NT87rYNISEVLfbF3qg7F0g8r4Af/Jsqhu/fOVfDdZxsjv1BaZ8tzOkewzF5Hx+Y1xuwATC1V77zjnAWEm5wK0ezygUQlA+Q8DpBT1wWGyas6w8l+/JTatZAAOE8MuYls6zzzLhG5aw9AXsOqn6K0ISFdcHFY9dpriPpXAjkxgONl+e3emFcp44Gx7AFwkizvuV6Co+KEQ/sYE/8bS0DOpe2NAMKECD7dGCFR1OaLtdNZiIEaAy8ROUUGxi2BnNZOoDzRSEVtnwcl0odqHSgHclorLxKZ6BtChQSZeJG5GYfhqoOLrzXh6WeNkZvFJp8aoH5YRL664wQl2ct3e/WlPOE6fvpUVSRtXS1aaq1G77Ne1Tt+MwAatiRKi/IeevyczOW3iMid/HVaCHKyT3E2weWPTgG28j4MxKU6S+c7oHvfC2UN3+eQxr5VtZeNcPW6IdsqyHk39cryPR3IfoVXwQvrunnB0wlPNx6CY+7WvUJ6B8jZOkqn30t43JH169q1SlOfVq1XSweQM8SzRYO5CL26NcSyR4+tnTKq/7ynuJ2MY+cDLtTk6dATmRSsD6unYI+uUcfRgpx6GU8lGMKj69EuT1svobn1WCt4bzI/3DB5eFIh9YbnrlvRPr/RmQN4qf6OiDxiH4aAAXIeDcgZ4s4EFMebGT7DopIIUZ9I70Xk5k5YFeHOeAHiaXlqiYS8LIoaoA/ppYY+EWr/dZF3SehDOPWphGI139nXsyuBnKHok2JDo7enceF7ne4zRSF7KdlZK6HMsBjpoTPgUrxTEvQhVRQbrWN6KJDT2slZgvA+n3bl4AbfElmqwfReInJl9bSqMuxvBeR02kGYKQajVxgzgSnZskeQc99ZvZORYHswlmdlv+ID2SgIdXa6zIpt2ELVUaDbWoEuCn0YGpG5rKULc2ckKdE7YobbEpCTRqpeDUaDR+enRIQEdn9cKuzOd8D5vndJ5dzESLS10gvkfJNIPuHg1jqvRqIsFV9ruzcJcupCiZHyLyLAjyiIfHJRvRHFspui3DrAvd87kCfn20Umng63HJUlvmYcloKcun44sOBTcS3P/ARYRbKYIgWzpt0lz0Yy5p54Anc+4EJNmg89MvH63jAlXUg9c5Qgp3qJuNZXv497AzwcGhH/bFpjf6bPGNT8MF0Ag/uuGYakazSUNTir/C+dpLn3e4OvkUtqluoj0I6dEM/IRbBbKKi1k9fyAwLcmVWhwYmkPtFQLvW0ZI76QCdDuJMcJjeuOueur9lA8UoN6X/BULWSug/1zNZBTpU7QCeA2/OXGGWV84zQ8m915M2YTXQvsTFYQ0Y1431AkDOkB2XlVdO3tZ61dkrUBFjg89MBRNyo5LsbAjl94zZj8DciAu8f9EzRMkDOqCGqZAps8ZkieqY93AW2IJugHpQIrV41ajKzDkNGgKC+qoZUOPnfVgNwJvTi1rFCFyQDOpFhGIr8Uq0rRs6yvY1LwpPz4HeH1kFa873Ngpw62WOEu00elwnS2VV4p4Yn5/KpG1HqqfgoLPEtEugEcmKZ88PCp2UlIm8yRm5Z0jaV//80ZuKwXVSsnS5hIWDxECAnFwgXBMbL9QUpztLA4RJ8Zw8W+CrLX0Zx+RmRiaLjYoHn9g54JEJ1aR48QT+6BCSY+5jJ/v4fReQGPb6Tkf0AOdOXW18+i0FOpfJA6f0fmtCQrN14R+HFS9ge3noULP4AgawLX0+qCg1OJPXJhnJlgE4ofP5DCbejhj4Smn5TzzPEHQFkEAxVW7Txr/zyGgCeej6+Q0P55x40URT07L61AjcsWYNd42XWw3QNGdX06xAgZ4LmCN5uEmkVe2HX9LXnsxGjcNJr1/3+hkDOEIdskaPCADnPHMiZ3a/0/h/Sj3oury3UFQM5Q6HVh3ZQKQY51xJsS3Z1ayfamdtGOMcHyLnWYG2k3q2DnHOYz5U8eVUBNbphxsK/FofAx8ZygJzLZ7lzKfU9Eout2ctbsd8aeoCcOuf9CxHrBo+45+W4Z60VrHD8sQY/3gNcSnhRV1nBIuuq+LBSK6Mfqk62W7juoh6ugazosYyFeB3jAXahwMyB4+1bvH//20TCJLwMLy0ibjbALiBnInyW5sHN806l76ji0Fq6WqyVfx8JLemWgM5aiRnQunuMJs6HAXLuH+SE1w6vIjjWWgtgKLx4yRAs3WcIU/6JgILNXgxJP171uXpSmbqpB164JxgjcAyfKtqG+4gIIa9+yK77LMAPHIUkHTuqshaA19ujealQE/3MggZryai0TwcCOR8ExYp3dtLko6E5itD7ZA2y87hsAeRcShlwhkHOXMJWjBnPS1CKlC6/rT2X3a/0/nJOgpyRjOfovq80Ru60ZDATtCUl1YaSDpOYCH2opVRTpdSCnIns8XN7i++Nzp4aym5edYdtEVbm+/w8PDkDgt00yKkbnX/hxXsBKwdZzYou3x6xrtvnbsmMQpM2sqHgLQHPFZcOMqgeS5kOJvV6+T6v0X9ozJQBrmuJJHzgG1W8RF0btbAyayceNC6br40RMXcEObkcz6FtWAGfIyLPSq0bayc+RLL/XtzxYGKdkJSF7OVNJeGRS31VB0QHkBPwlrkMP9RcssBhjri+RDABz4ykd1Ckr3+nRN7w+DWVjCcjbXqVMVNmx4MUa+Vpukf6pPuLOYk0+QsZJX2gi3lOYhEuxquXrYEoc4d7t2tL4eqJC3fpeBcZRZX7Gw7Zqwc8QbMenH5j1MOZvZyLRkhvQ6/AW+pxxky8snBjkTGVvY6EGTFdj7Z8VOkZTjKplgqj93PqufqTkcRnsc99jYiQKMjn21pyAeNb6Ge+h/vSOmN9mPTCFAeqtRNnWoiCJgsanKMg59HTHEUSNTKHioDajYCcRO/gPe86KhRTBkT6wB0Az/S/rNiDfs5L4pJdN86ZGAI2spQrmfcHyJkYvIAeArjPeKMDHmMJJa86NYcSkUxFhtWcUDJ6f+713r9Xg3I1IGeAcz/U/gFy9h7VjdW3eZBTlXUOSQ4oQpRJfgHIWVwi7srdvIKKG+I8GOG2bKlqX+8UKwS9GqTehD4YVazg9WpHz3qUc/DH1VOODZZLE5ebk9CpXiCnrh0uxigFTyzJbhf5NlVBIE1ijM+0yCNxQaO6fYOcoctPC8iJon0fY+RlJTKxdgIoSHQDCfZcknVEeLmqD2a/fQllh4Qqv7SG0aJERvMzauAgSQe8xn7B8/UOxsh7a+rU9fCvdAx8fp69nwe9wcRaWcSe792uyFz7soj8VabNrJOvd57pEa4eWoMlops9Jov0D1Ww2dOJQnH1rGYPaV0TzxQRKCb+RaTRAPWfEJHvUi7PlI63Oe/NxPlTMkbH/ExSvyowSiWzvp9rIOdZojmydtINb+XtI0WG/kODnD0cFVYEZorvNBFP5BqQE8eWm3gbVJXeu3RzS9AordaOiNyK5B7QQ4reWyqntd6PnG0+yIljCoC6a1wjmzpOJkSgLCorrqWWdq0NckKxhvEzpQNV36UGJ2fLUB/unb2BnGdQeV10MAyQMz/prZUQGIXHA96IJIM4qqIKH14zl/ca/iFjpkx0U+kJctYKSL2Pf1VErui926xgqDcCijoeRaFStZaWeHImLj9w9AHuRUnwrRW4gF25ZIFRt7MRwJLwaLIPfiAkmBrLZc1YJ6g0nhLLrlhTf49ndaxiGabfIyI3K/Xmd9ZWLNlQE8/zkn72BhOXtMWbp13D6Dsq1otBTt1fCbLnlVAAACAASURBVBMH5IYCwk865YvxnzUci7DzqqQxAe9Lzi54ksnKXhSFEtkT8Ip6pIiQPK2lAIRiIMDr8+Dem97cY/8lo2wMxG3p7zG8kwM5Q1ycc7+yZ/M5CHLGvF7fYMwEGB5N0eifZ3kGH9qfpWzaAMgZipqh7UWeqLpfhxK49hi/7Lpx9IalnpwhPsMqvXdphwfIuVSCy94vATl1vhNlRBQGZyDGVehsMI62lpMM7h11sda2uO+tBnJaK7HE1X67B8jZYyQ3XMcAOdsHZ9EBddZBTmvlzSJymXbxTqEtgGJ+SClk5Z91EkQs+ET3V08Ok1DNiVBJuFYIY5/KIUHOxPf5qcmbMxF6PHe5ai0tBDmXhPz54E9V2Li1EzDxMBEhvHIunzJm8vYKlsg7p0Dxlll8LHzBCWWFsOH7l3rR6rzmcgvHlZ+tdm88nO5YHVn20GqF1NnPel1Su4CcLeul9R0H6ITiBRlCBbK4aCIhDAB4KnxVYYVclP6APahHIrnCb1Y9dgaN4aX9jwIu1spPaZbtGKdqFqw5JpDTWnmRiJA4cUnBk9mnL9hyuCt0QqzLj/mdTnhDZhMQbQDkDHmhFiUcWuH88EWbXTdOG0IgZ7EeFrnvVem9SxaD6j9QvwGWuzRN/NR8tufaFPF6K3IOOBc9OXWcvk5EflOpFYhaIhHmEsPMibfouQByJng4We8YtV3D9gA5c4v4yH8fIGf7AC46oDTph89tWdoaEppcT0S+wXsBqw8WUsCY3iXLGeV+8Mgu8L1klQxfiQBWOx6EGwA5Cent4s2pl3zCjr87IeSqtdQKciayrc5Niyp71sq14FHVEND5+aQXZuCywuUNnkt3332rMQIHXbBYOyUCeaDn2fQuY+T6SybtEYGcKHxu2HpV2LBzSXEVR1d0q/Iyp8boyPbI5otQR8X66EBOvbSQvO1SxgjZuhcX3VPhTob25Dsz4Vju9/BK/T0ReRO85ku8SRd3Ir7fDU9OX6mLJ0mbn8yCNUcGcoa83taaclupN3nZTiQgerExE99lTH+IGZiKda4IQJcN1U7wiUI7dqtSL/LI3EUPYD8DuC4teMa5BubsunH0h0WemBEZJnW/0k6VPpcwIDWf7blvD5DzAgmVenKqzsA9gbOQOwNn/JKEQzmQE9oa+P25i65VuP/5hqvqeZeLbNO9gqgHjFxuwcALcHxtL5HXADnXGvGN1DtAzvaBKFYS2j+x+6a1Ex8XCWDY+NzCod8UwtmzfY5ScC5kxvNFlwM52Xxv772EBf/OxsjbHNmFLnrFClmP8ezFzVngxUlzq9bSApAzd4GOKp2tyVNOLVA7hYhe1/m3LPVCREmsVg78OXEsIKcqfLMn0zeKTB7iDyzhl/VkH0pktHceTq9Nx7RHNs+5yFyDSP9xmb3qEZ5x5ChBzk77MUDpPdW4SYRELsw+91k4/f5QRLi8vy6X4T1XWa/fFcC9SmX/8Nh7aCB8HzD35FxtaOONReSnvfdK5m3Dp6ZwxE/642DtZBQjqSN7X6xkdYMBcrYMyV7fyYGcbhJJt2GcIdeMGSwO6ckZAWaLEw45+nAIqC3yBvTOWx+ozK4bpw1rgJzNZ2rLzIzo9IDELzBGzmupM/eOk4PAfbRo7Eo8OdX54CWBBHG5pq39++dxaHBpqGpATtV7fwDP7sgdoKb9OZCzGuir+bj2JeQJXT3/C0BOnBmer56vboQLd69XiwjJIHlmLtV9H5yctaN/2OcPDXLiho2lYuvlmmpJcXmiqoCZpR3UkBXATUIO4BJzS3Myg5J2WSuX5jlj5C9KntdN7Zgu8KXdyj2XAzk/LiLf71XyaRG5hqukHtqTU8cPb863isjlvPbWKIZY7lJcnHPVVWupBeRMhHy53XufMcFEN1AI3E5Dnd0DsiZcCXniyXVZ54PZxEUBJbFY/qnJekwgp87He+G5YYy8NLcI/d8T4Z6/T2KjQ3m0neOenCWeQP4Zck6BnMpJexsR+RER+Y4K4A/jCSBoqX4H8PBFkSmpHBnafy0UNlu77vb1/FoAnrUSygq9c16v1U89s+awxdRnsmfCWjIq7XvkYhi8YB4hlVOpGFLPZS/bEY76ZAKiA4Oc3O9+0Os0XmPnuYk2c8KL9KEIKHPrDsyr7LqZ318abh55vxrkyckqo/OFgKZiGbR8O9LvorErBDl7UeG0dK9qPdeCnM7cexT8887HQlnaCWtnbYVKjpMzu/csFU4vZ40cyOnIDOD7ZzUCbqKjEpFvDtzhvqBOYzHZhboeMn62YllB42bDOuaVve4nS+fEvt4vVYIXtyeywGvBDbwXyRaNK/L9jJncj7NFlcXfEJFvZ0LXXpR7tD3byMQD1sp1RARPpKsGLi5Y4ggtxhuwOZlB7PPWTkkACI2Df/AWpdm1j+wCv2R43HejF/eEsrnjPbgFkJNORSzx/FTEzWmthJIl/IMKjANnLrX7QEixyXlChLw4WTtwv84lNX4PEpFHewaG4nCjlqRDOgY+MJ4FRksm86FAzjO6LzQpiRFZLPU+Kxn+3DO+B+UiBarVCzognzMNclorZH6/uYj8mBqXfO60pO4rIn8jIm9UbwUy+RLG+j0V4KhbPxld/1FE/kpkSrgGV+BHt+Lx6TZ0LQAvcg43rfXcggv9XsFPmgUq1pJRab8GyJmVVHZeWTt5K8Pr/bVebdEERIcCOa0VjDMYCXxe1A8YMxltissZATm7JvMrFp7zoLVT0rtbeu/+dxF5iDHTWHUvEZDznzT5Hg4Q0WKt+Ela2eeeboyQmGcqHalwevc9pKvAx89d2nWW+rQxco2aj0fOhSKAq8VBpKZtsWf3DXLq3HilyEQF9khj5NmJxFs9uthaR/bs9itOePYWzYHWhh7re0cDcgYylcLrcvcSoNNaYbLfVpV9vBzwULtPacjjoUBOBWfJEoZFwuffdOccVognGjOFNXUpyqfzTLwMFVitCu20Vm4YSPBR0jb6iTJ3Me9hwrqfKCIzSFZS176f+VKMd83aKRyE9ruJlILhyhsCOZu9OSPec4CKhBvjGY1n0lxWBTkjGeMhvyezMFntZ6AzetGwVp7KnuEk+cD76SXGyM+VTLIIH+snjJGrJRQDQA9Ai0s6z1QlO0rUHQKKqw/ckr67zwyQ8wJpnOPZ1df05Kydlq3PL1ovekYShorHO5xVeInX6mQYPdjHyPz+loBCjIGUsyfE4d3Sb84sAFA8P78sIn8pIrQBTxK8HD9nzETLsbeyFoCnvOm+YWuHXqako5oMgSRRTynhIlT9KxQFQcI1zh4XPMrOw7VkVNJ3nqkEOTmbXP2g9DOc4xjlAfbdApCDLvunpRUd4Dn4JeHajjoqqB7jR4PQ1JTechBOTmunCB6Spbj7GfzXjzVmotsqLhsBOUNRWMWgwhbO+iVelcWD5T0Y+WYW0C/93jGBnKV9yj03QM4peagbURfUJRU/+QljJg7yWDReTtxr/549uwM6Xcgjm8eK96O1O7Wl+msV6ua2LwEK1ZMRngVfecENmdCHX481LJGdF2UVq9CTcp1a0vZc3Yl230OtPoSKl4wTytHTjJHHtH5TNwI2jxiwirJIBkh4LVYpCe/BqLV6lYZ0rlQzhvpJZ74kInebN+H5k1sBOXU+YOG9W8AbiARX105wQWFIuJE3d7kQY80EMNwnyMk38U5zPSC48HD4kdRnJqOPhtEErOBVh5N6tfp8rG8wJp41MeL92SVccnhydl3gTUp7xBCEZX8nw27X1mYq692uA3hy7ktcxXuAypTQTYyGlxeRb/GSYNS0GUDkkyQPqkkgpPyOtxaZPEZrvERL27a6fhBqyFoAXsTzoyjU0m2nB1hipH1qTu+0Vt6gfKCu7oehmTEHsHbPz+w8XEtGpROjBuQsrTNw+UNnRp/353ZSV2n93iHei4CH0Wzlh/DkTCQcQue6SWk0mKMPb4GTc5En5kZAzlAfmnSX0rl/IJBz1T4F9p3qyLJS+UXOu1BUWhHAdS55cgbGKUQ5tmQoerybPbsD/RggZ4XkS8Cziurij7YChYlEO3wsCexZOyXnwUWfy0Wor3gl/A4ASMq63tr2FsFZO2VRu5+IkGgg1ubPkq3Vc3vnc3hYAHQC6FQX/TZelClgFQ/a27mEytUfSrxgrYQspvTr0T09VXu2uaQuayXET/TnInJDX+nbGMiJlxFr6BJeP6NWeWvl3iJTSInrtYoi/hzlpXzVnkFOPFLxiLyy9mG6FIgISp9rFeTAwdPmFwIHi580qOqyG5jX2cMt4v35PqXs8K2ZJdNw7WeyMhmenGsPwfbqP5dATvUewJgFmMm+A7UOSWNcEvzaQcJzDw8+zkY84RdnRlfAk9B4kvwAuC7VBfHSJ4ERiRH3WtYC8KwVPC+JAoLmaC5koP0lY6bMt9mi84Exg4JgljFg5e+KyMNDeqe1E80A3m5+9A5Jj/BU5BwdIKcnfWsnZwdoGtyyamKV7ATo/IC1UgXkHgjkJGKJsNyvdrrPOCQzwcdEtRFPTh8grI3k8d/P6n89p44m6MG71k9YG7yD9Pr2ADn7RzUMT860J6fS/pC7BFoMHFtwJHr3CFfvtaqPq56lim1xb1uAQg0XekiA14Xv4on5UGPkZblGWCuP15CtWMh30rre0vZcm9zfVRFGeeFylAIYT7xPrRXIiO/vuW1TLXwnKOHFoevWyvUVlApxfs5N5VAn8VA1p2mpLBI8Pk0W4NLvrv1cDR8nbdkSyKntCXFr8tNO4hY1LODFyVxyy8TjqUpWFuRUzyfAxgsFxoekGqwTNwEXQDjzkwtkqHxAPWMuOnOKRtrySmPkDt76DCUNwov8NiVgf2T8g1683neRu+/9yaX7PQEC7bWncUn9rSDnFngoS/oXeyYbarik8mN/9wyDnEHAK+KFVzuMGGDhwyQU/bUuLU+EWy0b/h9rgMcF2ho2zyUezu4/ru3o0udXBDlDdCFBipmEbImKAfDxeRSDWaaVlul1InIlr07ON4BVeOr88zMLmKwlo9KxW9uTM+E9+PcicscSWqvSvhzyOb0rfFhEruC1I5jQZ98gZyLBY/M4HBrkjACE2TXn6XKHBjnhSCUa0r8DJymTls71iFG7m6floTwTvbEdnpyZibIyJ+efqOHvpgGj7cmdJAJyVs/FkV196a6w3/c3CXLqQQmHDl4BLknvLB0m9T2Mmbwwi0qAY9J/D6UTIOTBvnV9LZBTw/BL+LJmj1N4RE8uEdZOmYYBZNzkKfQLrw8A4BemhKMyIVz33waUcPdVFCjCpPA86J7caP5QJBSn2QJcNDH28FANHyfN2SDICW8cCb++1RNXMDwxkAX05LmIUrLDybmC1Y21ggEAT2n4a5+o+4xPbr6TMd1aIZseIQIApHP5lDE7F9HgbIqMfzbsPOD9O4EqyoN3ljw5i0Jt9rBUxydWkMABQM4TxVUNnJxxsx7RFBUQoY6I0Y1w6cFAgRdnaeGMJ9PnJ0Tkt0XkLTHO8KWZfnMNUtCTkGj6URJaz76KvvGCXN1r/L4mgBe5pO8YwkL9Uh5OPDLx5PULyZxu7YPC1k6AKEZ514DHu0QScIkDeB0gpyfNs0pzFJlXrDOyBbt6fww03ysnZ8LTtJluagMg5yL+ct1PfW71KpB06b4ZiQqi2uLkmS1tiOyf3bxHB8h5MipFOvTGOEyL2uzOu4Z74QA5WxbuGXpncyCnAm/w6lwrEELFQf5+BTibPAaslWdg2U0k8tnx6uwJcqql/p4KLHIJwistVugvyjAh6K/2FnvMQ2B+LKhE86N62+EVcLNMQiNCkn8N3sLSJE2ta+MsW+IVjGbOuest6sm3NZBT50yIY5OfdrJleqAec/jdxkzewrFsiPsCOaGBYO09bwbrA4DBjodmJAFFsXIY4WNNvh/xHpiSXuileYCcrZvNeG+vEjgwyOl7sLAfvdyYydhRXAKJx3gX75xrhgx/1srTROReXsim+z28f8mGzjn9G4ShlxoQI5QuxftRcaedB/Wi/sMicnXlRkd3gY4ED8U3GbOTtbflM03vLAE59d1/rZRGULK8xuXLbAWUrRUMgy8OhIfSR86Yu4a8CzW5DGft5RxhsO8TcveWVi7lJTJqGhTvpTU9ORPegyTEwmkBD7YzU2oing7gycn9jLubWxaNwwZAzpAXZDZqZRZA65rtOWEjnPCrUzlEQM7mqANfJgPkPJFIEWB4rCCntfLvRKYzlRD0y1bQ65wYE4YnZ88d5Xjq2hTIqZyQZLP0eUOQKJ4OcAPiwbnIm1DDs+HkI5FRSAaEvMJ9N3lOLgU5VSn5Sc2iCpdSCtikr1zESNJCxlQuS6eKtRO5OryHfgiU+xx1vN2YCziKVBkkMREEvN+cmKbIGmXlcTXeskumvbVTRvVHBvq0A6It+c4h3o1cSqOefBsFOVH0SELkZnVFnDsKrHdR+zzA3HyhO6QnpzETQOivpRcpTcS8D+B1+hBjpr5OJQBS14Ys+nysWSt+xPtzAlU0VA3Q3Pf2qZneJFuCc84dT/oFVxxj1lLwkgNAIsQ2WLZAwN/SsdZ3FBzC+9b1Am6tLvQeYNnjjRGy7u4UpTXBmLVW+awxk7EsWg4McoZCjqtD9CJgVzRxmO6Bvyoi3yci7Cmsqc+IyIfw1FySXCqwhqr44daaCIeqtwTAU93nhgrAEApOWD4elnPSOZq/s69HwIHkJT0Rcs43MBw/yRhBz43tkW5m6onL2piJmihmJCw5T2IefUWX46VjuzLIGdNNjprmKLOnFnHX7xPkTICvi3T4DYCcoYQlxwZyhnIC7Oi6S9e5//4AOY+Ck7P3sJfWFzx7nLOaaBIMq5dckKQRLOe5xsh9B8hZOixn67lNgJw6qQEdCU8PAXccKM8OJQRpHQ79JuHc8ASGQuKpGos7yigWfgjf3ed2vM/ctihQRSZTPB5cRTqpuyiv4Asi4CaZz1Nh/H7dU5iwhhqXgJtRz9FWOZe+Z+0EqvoW4Ghym9J6D/1cJNSZZkU9b7YIcuoFKzRG/LQTimTtFLoIn+QzjZnm4FQWgpxfVp663LDiYURiLjecK3agPkjX+AwY7li3A2HjhGdibOEymiyR/k4emcbI22IvR7x/u3lrHcq74BwEOWPgQm7qlP6evGxFwIXSukuey3plHBLk1D3Hv+Bl1593loeSr2XD3hXs+nLPKIhDrduSiXCoZxJADtE+JHwicRAZt0v03VPnRIDugG5GebwiiYZm0XDhwlPU51k+JTprJwqiZ4nI1/u8163jXwIErzl+K4OcLig8d+PoaY5S42HtZIQlQZVPVXVKF9szyBkah8U6fKQP3FUw8DHOpYX7m3sXyxoH9PwIZbMu5vKLtH91gDGjc/Pz36Gjk5SlVIA1z6mhD+MrnnduyeoMpd+JyDbHz19afelzoRwBxfPD/0jEoFralthz01zXRMs+3cnSulvf37mTadJaolQ5r1sLtF7wmeOo9rLZoHyGQM5QroaivaxVoMf8XonS16V/MW9IshnDkaeZj0PtAWiE7wlOyO5FM1niQfhtkcr/k4j8pog8oBLkvJUmB7lIQaNRfuEZBdwMhtZoiDnhTz8e8ARlgr9FRH4o4AXLQUaWw5Tn5pxU6OmHCu05oqzLVZ4PLYBlyzsFc2zxIwlv2x3Se7XqE15wyvN6IchZpBzVZB+MZNA94eWMtLeYUygS6v5JY3YSM52MTyS5QNdDrPWyvHQSDZBzqQR33h8gp+xk2zx1wQgAArWe2KFLLko0iXY+1n1EExVGuEHxpifqJJuEcZ9tXftbTgg9IDRnDUbgpcUHOcnSCuDoXrqC8tZ9G+Meup8frTPRtmBUz0UiOfs/We+nMPW5U6379hkHOeGwJXv91kvSMaKm8Qnjub/37YWTMzG/FnvTrhhiW6RTRQDlGh0wNAbFnqA18yL0bEQH5dFiXvmWNiTGrTqSIvb9FedGS5fdd44J5NwHKEzEmM9RHgI5Q17TubHgbOUOCp/5m8kfEqEQCtVdPU4bSDwUOu+K9rKcIM/i74cGOQndungkPJ2JS/ZmFodvCeo9Fq8RETIowzflymTiTtIQ0SpPThqoh+PdEuHpeIQxYXGnjiZRslYIdX9qRA5YStkszivgAUvJrZsC1jI4ZxjkDG1ISU+iDYOcrBGfL2ya6qW8bFsDOXWd+qFfJ5lAIwpi8VqJeGQCsnBxvVPkMHY9eeblVOV9lluDrZflXL2p3yOJnnilynCwpA37fncPSvixgpwlXtmEKeHNNpcdhbTEOu95xs11FYdQRqIMqryqFZAjic/SQh33FZELORXB74yhmMRFaxXCpj/Y0yu1tKHqEUvYGlQdUAwxL/xQ89Lqcs/5ICeUHq9Ub9D5XS4UT/Eji6ydnrttBOB8DxzoOYBz/oCeG//FmMm4flJa9+0BcuaGfS+/F+sNJa0JRJjwGusUZ4WH8D/78uTUyB0/GdKptpT0KfTMimdoETBg7USTdkuvbcUAYcQwtU+QM9R+uhOlW2kdq4K9ike6rYMV58ZSEVSDZ87ev4bRJuXJ2dzWUiGVZldvHM9S55ezAnKGqCeykUWlY3XWnjs0yIni93siU0ZJN0ydBYnnJso8/G7fu7LgybxMUhI3FJxJ81jNwhzy5Mhu1OquT1a9KzvtB+DAukkiITg3o/yiCgrgug3oEfJSOBXG7/CAXbFBXmRkf5Ax8pKGdxe/chZBzkhWRWSVtGRuFeRUpZnLNOsV72C3nACDqcmwUZCT9e8mhnLJqn0FsdYL7FEiE5+av35nI869fQ5La6cweLyB3P15J+v7kkXXelle4ZtUea6BnHjuc74wB2oK8wFaBddLrAXkJJyHOV5b+C7fd+dlVsFsVFxDbWsFOUPGmR3v89AHIzxz1Yk09kAbUDuWtc/v5VKuBl04Xkm8syaYOfeftfBFEYEjG85jwslPvHMThplTAIFydwJwEh7vl2gSyNpBaN23B8hZK+lVns/eGWq+GkmGRhUnBpx9gJxqhCBBKTy3biGvwG1SHN0l/e14fvifKwU53ysi1/VeLh7LiCFuX/tpiJOarqwOivSYe7n5seLcyH0693szcHiAcPXmtuaEMP9eAXKiq4UoDtCVwSj+TETg1HbxoqwOSjtKDOIl/dmAJyd6io+J7WU/KZHP1p45OMhpjFzPWnmDiPy0Xp64fDzRGHmyTszQgPaW48klWz23HkjG05k7aUniIeWYgA8TEAgOPhJzZDPDa3IkElZcNcIlhWfXo42ZuA9PilpUSbASUrbZKPBOBcjEO/RqniCxENyg1Nug5yCcUZDzPPWwgSPyZL/PZffdOMgZ4qejb0UcWBsFOUPj9AHNZO4fuHhNEUL4ptL5b60Q8viESPKZU3Qckey6VcBqSbtaL8sldceeOfRFe0nbW9+N9LlJqYzU1QJyFl/QvLMlZOzLKpgdLyJNIKfqEb7hgLPw9cYISUuiJWJwgMLm2jXn5AA5y1ZQJOFa2cv5p7jYQ9+D/kUU0e8Zk08MYa38ltIEuV84MVRmAE5oiKBsiUbq5Jt9Sr8Lhb5mwZpD770rc3Ku4flUMyylzzbtu4nz9MYi8ssBveJER+kBNEVAl5N939rJi9w3fBfpgyWCi/SBCLZ3ilQloQXwc73pS9ZNDHQpNsweGOSMJXRt0kFKxuvkomMlNj+7rYPI3ABDgBoEA9Y+SiiJZ7N8FYMgYWGsXAz9w7vj4wwGABgr3CF+XdeLz8nZ3NZS4ZaCnKqrYRTEUQtnANpGLojXkrw2spayOqjWe/SenIn9vGukX+m4HsNzWwE5QaW5hADMnecqhHsCv/wQJbK7/9N8iVkCctZOAuXehKf0ppEkTFzOUNJPyUkXMV6fvlfs3IS/hVtqTmhk7RTOAhepm6H5xHu1tt1Ln7d24tK4zNJ6OrzPHLx0InN9jXITChPJEo5vGeTUeRbyNOSnv8YDMZNdO3RJ21F6Fh5mITAmOm4Rj1uMEoQf3stbI018QtbKdfDc1nBLf5qy7n7ZGLl3hPe0yEu2Zu5vCOQMhn7W9GXLzw6QMxkyWTt0S0DOUAbm5H5l7cTz+HIR+VanoU0hmGcA5Kw27tQOrp4tPRN1wZsK5RHG23eVGJdDbY54zAGW3glPNfW6DxmVmV9353LWIotIWwbI6QnGWnmRiGB8PXThPoX3cYwbthu4M3fUWgllWXczCq/KyZmIHusGnLQY9yJrxwfDS0DOEFCXfc/9fkSXXR2UUC909h5yNfil+1z0PxDpN491C5O3dkpWi9MOwN9cPi8idzFGcFRYvey7DTU5BwJjEtoPuq3VmLArQU4c3NjDXu2f2QvvhSGQswUQx2PdP2+IBGnhZ5/AZ2MmADpbNLKIe+Q3eA8fhCM+2+ANPLAJkDMlhwDIuWhBtmwQ+wA5FdwEeCTDvD+BZxFFufyslRTAyfuniLL1ACQMAx5St3QJMdnA3K5ugl5qSTLgh91QF+DyB9WLr8QTN8ZfmSUsPwKQM8QZiYzghHtkivJgi56c0+Da6ZC5iTNp8ETAyxLO4LnsZF6vmWQa1vVCEYFfzt97OdRRwkk28f1evcX8gaXtORDIGeO3e5Ixk8HlzJUBckZBTrwOHpcZ8Ed4e/ESkBPg4Xc1MmL+LGvuhfBZh9oR8eJsOh/PAMi5SO+qWdgR4CZWBecyhkMyJ/PnlmKDZKp9EU5XPMk+IyJXiHCudwc49ZwaIGfNZNrTs3q2YxDBWzB0r+rq0Tt3y0uKs5PAdG1PTmuny/5zdF+daVSKvORLh+bAICd6ycO8rOzkUsA7G2N/tvQKk81+yHtAowiJBnQjyXhqccb7krYkQM4u+3JJG87iMy0YhrNfbB7kzJzFIaByiSfnoadIrcEktB/Rh2KO4EN3eN/fHyDn+RJPbrprgpwKbuJ5hucmSZZiBQAJjtBT4emq+D5JRO6d8D7ksZ2DOXIITllAjZHrvpULUQAAIABJREFU73syHvJ7mZBilEc4h+5YGqJordxDRBgXNysrXcwmrDgkyGnt5AkM/9DL3Kyu7tgoQO4CBv8gIq8TkSfnElNsGOR8EPQPntemPyUXezOp7LgMsd79DLyhJbCKQnogkDOkoFQd8ofcI1q+PUDOKMiZVUxLDJw1F8hIWGUQtLRWfgoA1AsFbQ7B7JR4CECNc96NvoAflMgP+tGrXEpEoOxxz659gpyxRBnoJiSsAkAkpI0QcELJMSj6IXhZva5UWAlu7VgVqwCcqusNkLN04Pb0XE/jeG2TNanNs5Xnn0gtEhqelLVBzvlDSq9FaDTJwfCOQlfu4sF8YJAztBdVeU1ZOxlwfaB01f004cTCkC3OeF8yTwfIWSKl+mcGyCnP87zls7qknp0tmdvrB6jujar7j0Yt3CVgSCNS5ZzCbErFPEDO8yW1d5BTw1e5sDAx3Uyp/tgBcgCwPdAHkPQgc5MlpcY9lhE0xGfEN8nQ+PDSiXTMz1krseQwdOsklLimjxEvoKIN7cAgJ6FfbKIUEjLASfkCNxmDHhjwMHFowKf7qArwd3Ph6tqfmOetO+zdPCrVA4NwR5dAOzTFPiUiNzdm8hrqVg4EcsJNiqe0C55k6Ru6dfoAFQ2Qc1MgZ2iNA1wSFoV3+klRHkY8j10dqcmLs9e0i2T5rbpwl7Qlcv4QjnWN0n2+5DuxZxQUIKqF8/IUoBkyou2Db7IiGcQqHnuzrFr37X3IKDXma3JyLplrS9/NGMejkVdLv1v6/r5ATmd+4tl5FWMmA1GXciiQU+9XH1Zvbbcv7zNG0GOLSmQ/XRvkfJpSLfkJQpsNdUWdPX2GhmijMFS9xBj5udr6xvPnS2CAnOc0yBnKrD7WVGJzGCDn+cLZC8ipXpt4+JH0h+yhKU8uJi4JDh5mzOStcKpoXS9WQny/HjwP4fFzeUp4f4cLJeKxwrNkMntoT2Wl5JDSsJ/ricibc16BJfXlnsmATaeSYOXqchS9GGBWpNgcGOR8hYjc3usrQO8TjMmGl2ZFtFVPTlUeYlyj/Nzdo1IJxrHwx+gpikDxrNADD7Rellu+5ayLkNJ7prMCDpBzOyCnrvHQ5Q8P7XsaI3jtcIkI8VXDxfkcY+T+S9ZA67saFkr7LuHV8Q5j5Eat9Ybei5w/Rd4SPdtRWtc+ALxEJuuT7U29S0lKRxKIVUrrvr0PGaU6vA+QU0EpDIfN/Ks1g5Y5v5uM4zXfL3l23yBnSZtqnzkgyBnica6mLNo3yKmexSSk8u9/iL7oDlI7RhXnyCKdVh1SbtajfQeogzstSYgXlRVATvAC9iswh7UKnNVuBArfqaYtWIGTc63+ltZbvB4SESWMHUmop2Tdo5yWwAA5z5fHaiCngpEclmSPJ2NaznOLjQaPkefPSYL8SateoM8VERI2+WOI9ZjLEMTWeIq6hPgfMmaXhFqBvrsFQFcInB9sjPzKvhaOtfJSBdkIw8OL8BdbEwak2lwQNnwq63VN/62Vu4rIUwME9EH5B8Y3BAYVb4Y1bQ18O+TZ2w2I2jjIeSuRyUp4kYAMVwnxKaBJeJeI3LU34N96WV44t2YvYXfPIoHH7Y2ZsmGeuTJAzgk05OzDs8ddV1lvmN7h6kwuNaIRGeHzLpOgBu8cOPUw9HyXNxn/QERu0dujunTCR87o7oYXldHjNVzd5bjcLOfT2gCe6gp4oMOX7ntGTSKr5OuGH/bpIvLRFH91aG607ttryyg3j/cEckI382ARAYiCTgf6nC5Z7QN6Evp3LBKjyTiek2HL7wPkvEBqAW/spE5t7UQNhi7/FY7sGVuSvhbxcep+GtLnVzEa6V7F+RbyNE1yULfMr8wdq/s95si5ratBvcgZUJVY1a0jsR/0Hv6S+qrlsQLIWQ36R+bgPhJ5wR1PBKXPsXum71AlEyn1zAA5z5dOd5DTWrmhTsjLe0BjbDxQlAHWnmfMxOUYLMqZCPfNNwce4NJDX86zdkqm4C+IYNKbTBY+2sShXpT9a8mEtFZCIBN9IuHPU0MerS3fyySAiWavr/mWesjitfuDSkcA+Axn0gNy9RzYkxOusyt6bey2iW4Z5FSF9O0i09p1y6rKobWTEeHWnjI9f7/LfPTnXOtlOTd3M0qvn9yJx9lfbrOvTJhL2t/y7gA5J2AxxIWUVQrXADl1jYcuCaxxeIW/TUR+zDMewmdNVMMOH3bLnKh9J3ExWcvwghcQAI5bsuNV269ez68J4KkHLZRA14gklGnh654pW/C0IuIG7sIdSpiQfFr37TVlVDKOa4OcOk4AT/DJzgWdi2goPLBfXdLO3DNrGsdz3275fYCcF0itBuRMhKr/EbyjNbQdXnKouUFrgZyvFJHbRqIESfZ30zWcRiJ7VciovchZY4Ccq4Srt2wtPd4ZIGeFFNUB7I4BPeQTxsjVKqo6px4dIOf5w70GyIm1PpS93J9gOxkRIwfGdyqfHRmgXe/M+XG87Z42u8NbK3iPPt8LhY1aLTTEgfB3vuMXvEK55L1srdWRAVr5LHICgOMy8JLWdqgXLHL5nkAdAErv18yJ2QzqJW1QT96fVe7VZ8aS+bh1HQrktHZK4ID37GW9vnXjY9syyJmwgi9SzFLzxFrBg/oJIvKNmfnU7Fkc2U+aEliUzPnYM5Gsyaso+0va2fPdAXJOSnko8UJJAjYulEQrzKU5u7q3v3I2Ayz9kDfWeIChE7l6Ef/2OmMmL76DFGvlrSJTSLrfrhcbI3fv3ShrJ09Wn7KkGeTUPQ4vO597nPG8szECz1RzWQvAyxiU5/ZWe9NGQH+4iR+QowcaIGd4mlg7cYPjMR6606DX/QVcgBohha5cXfZhHK9uVOaFAXJeIKBKkJMoOD8zeROfZQSY6673WDs5x8QS0BLSSuJaHF/2UiL9XhQVNkDOAXJqtB063FyK1lJNksrUAjmEJ2fC6MLZ9nJjdozSe1njx/CRAXKeP0rdQU4qTWTY5ud/FpEPlXgoWjtNYLj7Lh2ZVDsASAuPTQZw4XB6tjHyC2tM7MhFOPSpZoXV2umiCqAUAnIPThI/d/aAICeJNrAEf7sn+KIw+5J5sXGQ8xdFpuzyIUqJ7klHEqGzMVF2W4Otl+WSMQ4uWjuFAb9RRC7p/d4MnrS2ZZ/vDZBzOgeh7riPZ5zLWvHX8uTUszmUPT00NTCs3Xpf3i9+A6yV2J7UfT9yzp8QZUl2vGLrKuLJxONd1n5vkFP3ZcLTr1MYhVOVkC6i62BIBvB9W+aC1WSc6i2j2j10TU9Oa6ekYc8oMBSiO+I5i1cnuix6c1HJUER1N44XNargoQFyXiCkCMj5G0o3cRnlsPywMXITaydnh2t5Iq4OVdezJuQZXwTMFAzx9EjinODngxjqIsayNUDON4mk981SOXZ87sZqdHGrbD5D3UoGJ2fXxENHEa6ewJLOdOLWHuvxGEHOLyhQxYHTUq6poVgu39QqIKcePu5hCZBGiBlhNa/KKVkagvO4hLKNcvUB5c08RXbfAnIWHJa0H+687hyB+m3Cu/kLcY3u3P9qFFYliSehxDcFJs0mSOKdS2Z3LpuShRKxdPHqK/3swyX1hZ7ZKsiZ8WSepqeIvB0FuLXvnqKCJfLNgdBYEpyQMRmDRigxWRcw/gAgZyiz+pnPCjhAzukC5nsG4hn9lJzBbE2QU88bPHVIJOTqAu4yPZWQqMe6r6kjYXRcNQmStZNnJTQrXS5o1k4RLdf16qMPTzdmSvK0qPQE8KydOB0xdF20olEkaXxQaYRJBPQNUgntKD124tp7lYh8h/NbNtKgp4wq5HLy6Jogp65ljBaMHWF7oUgnv9ncH6BPYR9KRu0ci3G8Qt/i0WIDQwAc5P2uIF1qTi24y2BYhXqJOXFxEfnXIvItmfn7HtXL8Iq8sPdslTFjfjcy93s6DqT4YWnGQQx1kXkD9cs9ajhNPb05BBh3AQ9b9rXYO5Ex79LOWpBTvQChgoOnGAcf//yoBvpqZdVLHucqJ6e1U56VWwbkXqQ31I7XWXr+GEHONeS/JshJOOpdNHQdt+JsGLRuSnhwEOYcy7wMMEf4OGHkO+E3rYqBKowpXhceAWgm9GEVjjLls6xVWCHbfmQIOLZ2CtEgjMPP7kZfNkMS7yhFhwI5Y9/NAhKli3IhyAnAx7zPFcBBxtrd36JrPEPW7n6L0EQu5g/PNSD3u7WTx2yIOwlAgFBRPI5RTEIXtsWeIwcAOUMk/mc+K+AAOSeQ0wfNisZ9DyAnhoZYkgaAI+hFOIf2XjJGF+R5gxpeuJoOBOSeBdESl70YBQoedXc0ZqINWFR6AHjWyvU1PPWqkZBn2sj+TyIbPLx88v/iMbF2Atd8Y1kR6NG6b/eQ0ZJBWhvkdHQnvG8fpKB6LsknrxFR9U4FO085CqgujN74qEgywk0Zx0Pjc8Y9OeG3J0EpfLlwKZNMDuME1D/ofyEjcW4ak+iRte1TmeAx9TBj5Nm5CvzfrZXfEpEf9/69GGRO7K2cX1BvxfREXsVbGaeUxftsQ79D/P6LALVeYFltX2qfX7OdNSCnRoGSw4O9EDyBMkDOCwa0ej7uO1xddcGXi8i3BubhG4yZ1v8oEQkMkPN8wawGctbMPAVbCOu7V8KTAIAD9P6BqWRAC0FODk9ACRZPTFGgHZC6c/BziHcvevFgg8b7NuZt4373lMKq8kwpAV15DnsJ4IDh6iErKUrkfXrxsS4EOZeIOAVyhgBH5jc8sD7IuNi7K8GddEohVY+fWAZXZIHB5E7GyM7lLCeo1styrt7Q77oOsSIDILilWsFo+f4h3znXQU4bpilgDd3NGCHMLFr2AHICYDwmEeb6eY2SIDHY3oq18pMigndOiFZl1UurtROAR6SJ++3/AQBojGAEqyoRbnDqKAL1Sj62BMBTzuynkJAjQlMyNwG5P9oYeWkklLWY8y7CTVwULdG6by+RUckY5J7ZF8g5t0OjoB4oIj8R4IINNRcg/8MYF2d99tiM45GzN+T5y6PFINshPDmVMuIqInIJEeG/UCmForByU6/2d3Sp7w/cN36fjOUthqWI/IrlHxlX9meADz9Jnvs45+zDczy/tQIqed7aiR/3hQHjAFFKtzBGPlZSj//MmuBhS3ti76zZzhKQU+k1HiEiP6J3mEnX1vYOkPOCgau+gxwA5Aw5iNAD7uYPNmYydIwSkcAAOc8XzEFBTgUBAPPInAVaHxuXpPemO8aRy0UVH4qGGeJtlgr/wbsObtGipDotK7FBYcXj4n2q3LLJ+/JcJWN1S98iCgyeCCRqcD1P4dUh6dJ5vb4TUCBCYYpds19vDeTMcN79B5FJ3r5HCFkqAX6rreOJ7xHyiFc2iuFJsXbyIiGk1iXa5vfqrL5evU1hjy1zL8En0w3oaGnXPt4ZIOfElwe/4dc78i4KsVkT5LRWHq/e/f668qfFXj39rZ0SCbH3h8Klu3mSJy5ncIlh7HK/X6U3ePtMiI8VneFZxgieWItLC4Dn6FwYkVKh6TsUPdZOUSF+UhL6kc1eHAH9i+gb+MAZAzkXAR4lE0dBbMB5QOwSkIzx/riIcPmNJfncpHE8okseFciZAMdKhrv1Ge4D3K0ADfAC9R0qig0YkTFgPgGcuuVdxkze49VFjWAYZkgQGrsrBvXJ6o81vqB3x9uJyFd4VSzKBL0meNjY1eBra7YzBXImjHYD5LTCfHyed5faNMip2Aeh6hh7/IKT2bVbDC895/rW6zpGkJPLPYcOB1OvAj9mFDyKbCqLLHGqsMI9Cf8TnhvfnOhMtddkpM1F5PZuO6ydwjPuHAn1PvWoiHxSwR94QrsXte4SKsxFLHc5jX1/cahv9455FSa4MVfb1KydvHY5AC7SUynxZbUlkDPBeQdvEIDjCzTUCC8Cf6+s5jmyVuDXBbD0aRPY015jzE5G40l8eql2Pc6Yw3BH3az1gGu9LLfMfWvl7SJyQ+/dbpx8LW3a1zsD5Jw8EgHu3MvO+4yZuAWTZQ2QU8Gtl4oIHH4l3H20EeCDDOcYNoqTleT6552znGdPF5mS44XCbAE4McauZuTSvSZkYPs7KDSMmfi4q0okNLtaD0l9tBbkVN7Ne6q3akoHjtLyRLyzsvtyBMQp5qlr3bdrZVQ1yAUPRzjF9snriOcbc/vWGV07OdU0euI8Yybags2XYwtXj3iS95DzDGTi3cj+g0HiD+CrNEbeoecCRms/TJ1vF1NRBPTdWMLFJn5GNc5xBsRozGjCoQFOKNqgWwIw9sui8No1wcMek2yuY812Ru72UNdBqRCjuJuiZ0TkH0e4+insYOsgJ3z2IWPBOXF/6rEmjxHkrJ6USwUVIYpvBjmtnTg6UbYIw07xBs2ZxOEBrHJJjgALRR40gYM65V0yP54EapaOgXchRGHFOn+zzGHvf7ZL0paefQnVZe0UmhPKcr6KJ4+Cx68TkSt57WH+wSOLt0uXshDkJHwUcK+lvNeYKQHKVDSZAOTyF/MqOzWP1ZJG+OalArIB6LxNIc9ujBye72Gpu3sKsLRWSNyD4ghx/iKAU/sf8tjqnqkvAZ534+RrmQz7eicy31uT5+GJhMc//GNzSXrZ9QytiSjXSaAiwMdZ7JHeG+TUEC6ARMIffd2HdYjHDd4xvqFnWjIi8hcazgpI2q0oLQu80VeOeObg6YchFr1h1dJZbwC4JQT4Cl6jF3nz+AIoBfCsnQxMJDZkL0/pvpyzcLVCCRQEtRP7Ws5g9UgofkTka5x+FHs0HjHIGUo+tTeQ0zn3mZPsoTkP3p1pJjJl3CZpSpZXv3WRWitw2DJHQ3tQS7XMs1Co96dFikOGAeou7318iS4W6geOK+iaH7F2SpRDwqCWQj1fVk9cgMzPisgnRATPyZ3cBc68iHGkL6Insnaaa6x5955X7cmueij6KnQiqb0LABcDPaDX3ksmEmGxfrkmeNhTWGu2M5K1njmVMtpOhjTNpzHC1S8Y7BZdnLsTdAxuwRDyogVzCNDyg66+kdAx+Ew2amRBW87UqwPkLBjOHpwqesFCsYKAGqAiJ3sOKy5TcARFD+dQ8xOLo8iDJlLnvyEkXUm+Q+Hfi4GXgqE49UhDKNIcpv78WtC4tm1Ln4/wdlEtFzASF5D4aZGyreAmFAlY/0IheyiLeC+dgIMd+hUKn9oxGCzJopdrYyKpR9ATJ+Hxyaf+RC8+Qc+ODC9s1vPH7YuGKeFx+7gOYx9SvpvDUmMyT3g8dctUnxvvQ/6eAGB6NasF5Oz1beqJAhXWTh73fuhz8Z7SE+S0Vn5BoyZCIasn1A8aVREyfswy4zLBWn9ECxeut54x1uX4IPfiwUm79IKKIcX3Emoy6EbGvxjkLp2kJSCnggQvzoAnVREzavzGO8bnLY+OWcSjsVgvO0aQU4G7d6gBwR3WrmB36XzRuT6DnTmKqLla5gaAN3MIqoUqnby0bXs4L0qbsu/nTs6xiM7gtoc9mOfxMMfwBJAJl+YpkKC0AwmOdM4FuHKbjPyqX78xYOSp4rlXz3OoPVLRfnQXJ5YHpHI1pGSizhXw/3EXIL8Bhmj267/UUH5eB/TFGOiWOVET2etTIfR/CgWEMfKZ0rHxn1sTPGxtU+i9tdqZ4LePNX+m33gUXMM9I4tq5NVLHursAf3RhZ3vFxnLEhGSNV1Z69lTeryOM4bBqwc+CCD6HGMmo+0oGQnkgLZuAmwN+S656HRrZKAia+W+ypHlK/5Zt3sFU24jItfLcG26X/4HEXk1GR1bFCkFU/H6/B6vO9XWw8ABg2IYyvrOIYhHW3UClB5jp2DnQ2hDIe/S7JUDx+XTerShdx3WTomf7hrgtJk/NYffoIi1lFAGcr+eDxgzEVd3Kws9OYsOs1RjM1mLoyHoCS5NPhfk6FIll7UY44X9oCZgWQRW1w6OgqXPCHinFiWEKf2etRO3INmpfW/1Rd4Rpd/fwnN7uLRuGeQM7WFF0QQRYGQniiOiuJ48V5A1e8dLUvcIFGmy9cYKl8C3tRibKs6rKj5QvaT+SUtIfQIEbg6LsnbyYPK9FrvuMQyOtRM/Jgq/z6V3KiQ0Y9xCh8H4WawP6EUEj88Q9cJO1IjOaWgPLudMqirQ90hBzpiX3FuNmaiaDlacZJ/QF6T48F29C/CHpC/VDgi5ju7hvMg14VC/uyAnhjEiV2agDa9RADKS/3y8NWlNqGMZvY5wdpLknIBy6umOJzj7GHuGD/rhIcs9CXqeW0SSx5WegXB2sreRsDF1V+cugGzuvfQOFrhv95oPnLNPMmY6E5pLBCz7WxHhrNxSwZj6XV6DmigK3Doy8/XUo1AxiMjTjJnwhKkcAuRMALPV8rBWQhzfRffCIwM5Y2cmw/gpEbn5EmPBlhbK2m05BpCTw8IN3eDgS4Ye5ISmCv3NNXkHbr9swByyWKhQ6ilYzfBECYWUZwFDDUl/ciJzq78hAZSQxfVEcbJ2OijxQAH4ZBP3D9RJFrqZXkNEbqSeoiG+ym7hoeoVAb/gddTCt5MwJTcGa/xecXk82fP3YZ1v6WsiTLqlupZ3VgGiDglyJkLUkU82a7G1E4UAibh8zx3eP5UUTIFEDmQs235BKe0KcHoUB7SFPYo/vB3471wAHC8ZAAT4/Y/Y71qMKzsdtHID9XrxM0TT9zcZI7dsmZTH9s4eLq2bBDkj+xdj/3pjJmPUzDVLxIIfpsP5hYcjXlYucLVzOUyAnIR246GeypodBREzBgp3GnIGk3jvqXNW5tgcdTilOddTnGrIib4SLo3XflFR/mAiRShkREevoRCqxn4+F/YHvJ/YxwiPZT+APy2kDzaHRUW8Fot4pRUQfIvqNl9UPYO5wn7mlouLCB5EviElmMwn4JXfHDGjczi2z00/KxBCRA5gKNluCXNzz49iz2b9XlPCuBJv15JJZq28SecM7QbkcYurQ6M/44UCxyFj5M+tLqBHSZtLnmkAO6kWvRyanye3GBZC7drDeVEijkM80z2KJNcJ9cTGSzNEGRbUByOhwrlPub+fOgMjc6DEw39+lXX0q2osX+xdXOBFW9PX+dmqiKXUByIgZ0ubDvFONah3auLYibMf54RUArUkxV0PkFOT510ULtucEFUPxDHq2t65F022p45l36fAPRQHc4FmCJ3O92guijQ5FpAzEzm4KAlabrzO4u+bBznXELq1E3k/HFi42beUIm8Ea6dkBQCPMTnjhYe1BY/Cl/gN6UjCvQqwYO2UvOHCrqWoRZi932kEO1ezzrf2L7PZtVZb8h6X4l8yRgDpu5YKkHMG+C/kNOCzxkw8rNXF4bQMheUXEbXrRYhLzU9EgM7JkKB8UGRm3wvAiTC0bR8NcGeVygqPohcbMyWJWVQSHK/Uu3dO5UWdWfjyHi6tWwU54aD1Q3kBFUnaAcctc/a3ReTHVMSuZzrApstZOI/Ch4w5nRgiorhCrs98hhYmVIpARF1ThG/jVeQnC/Pr5Sz/GwU8Xuj+qAZPQFc4N31vQ7+eLB9kbEpGuMOXzGDagvcNHtnVJUC5UrXHeKBt7fejOpq1Ew3Qv8XY0gOgyhjPcu0u8uqaKzm0J2ckkVSuj6HfuxndWz6eWEMYWO4jIqWenVTFvgaI/cilYOcezoue4upZ195AzoLkc1Hue03888CCfTwmG7xS72yMkOQofDjl743ze4DsOMXAM92lrAAictZ+DL14KcUSHVyhfV3kVljJUpCTvSkWwkwTuLfBt/nwmKNCJ5Dz8RhgvTUwO1a4oiDZJPe3EP4R5Wdt0GOyUbU6d0LZ1QuHbvXHpv1P+YTRnX3nkKkLPfIxrN6TjX3gXAU5Q1xhpUPDRHu3MUIoQbIoCMiFxwdW2Iy44D03l6VxIQn33D7c+e9gzLRBnjOlgbNz0aVuDcFaO/EBcckMbXq9PzlbAR9tzORV3L2Ugpw9P2ytPErDGUMezgCcUEM8u+SbqiBjOfczrp/iSdGM6IQauYYUgJB3knSsh7ek315rp/V93ZJ+BJ6pzhYf+461k8cSnJ8+MIT1lvAZQljPidJDqZwFFamrBeQssnwH5hfJ3qAfcIG6nVAhaycgEiATDy63nKK/qLywBMOmE56cv6f8mr7XdXWmdPXKxrM0xTdGP0/WkNLGAJbgwRDzknRlU8UHGVo81k7ZozkrcoBsydpDTq8xRu5Q8nBgroQ8Dmu9FlH2MbpwWaot3alWUg3IGNFirwL6vrpGxhsAOUMX3NqxWcR1WPuxluf1nOcMK+Xs7NIn/S7e2K5xt6ULx/bOTuKNtTqgMn6zGthCHsbRJG8LvcGKEodmjMSIhbMCg/Z9l4anF57xrUNBfzH2J5Nq1lReqTPUVL2PZxeBnNPAhyOkinnCe+ijEV7MWvlF+Vkr9RjAVe6rWYecHLVRbQfWeD4TAZiNNlyjTcde57kKcgJ2tHo9/bVu2lFL3Kmbi5U3aIgSi/GTIvKKkNdmbCJ1sJwfNNveFhaIA3bmsrEDEt10DQBqiRxUKcNydhMRuYwCZ73WLgckQB9z8401c7OlT/sGOTMKbZPHasSjk+x6N3DnjhfeDsAHcIxiujisKCT7xlCqORkXHnbB5EmN40xfb+0AFOekFbKHUjnL/1hATlXG743xwKGawXL/MNeYEOHpDk7tmAU7objeiwRdXtIHklTgoV6dHV3XfIiPem7vKQW04KJ6Mqya4OGZxggJj5qLtVMoNEbVpZmZ2RfJdHy/1sZEomWq6DAWRNwc5DKQuaCERFnNZb4BkHOpN8x8DuDZFcxc3zrn1njPATtz2diZ2/A37pVfe40+nwt1RuhUAKox7BAWHCwLPG3ZU59hjDymRL6J5LGL9+bU9zsAWMgQD9P3aYKurnkaIiAn34BWZUsFPm+S9bplMcipuhURMkSYYDxlDwXkK9JpeuijHjVWi8yTiXOsneiMyGWQovSZvwsX7Y+W3KmOAeTU8f1e7b+by2FzDlgtA3+Id3oBJdm2tyZ63fIYAAAFiklEQVQeylbc+IC1AijxgxWvs3nDJwVPVjEYoB4d8Ev8WotS1+C6PXcJrjDaSSbmrgdNhcw29aiCnRwOkN37Xn2AwXczRuABG2UlCewb5HQODcLMr+R0qwngnN/3sqbjoXRPY+T1rtgcoAOi+mcbM/HrrlYipNyx78HZR6gkpOQk3OgKvAZAnmZuv9UEtoeKeyiVzpwLecdtzpPTaa+rjO8YkAq9YjjHoH3h3N0BRVKKq4jAU02iA/QcwkmDddRMA4ePGgV09mgN0l3ohRFe3hCHVvdszcqVRTZfODZrC/oNZ+BviMjTl4I11sqLRIQQ/VnHpL8Ap8WZihtA28XesLVC859XHQOv3xQXLK81GZ83AHKG9qASsTE20DlAzbQIzC/5WO9n9LwHoALk9Tnhdgw4vb8/6usvAS/ahv0P/S3rdWjt5CBzBfWYT92hFwF+XpIZ1s8HiKTYx32u0aN4cb6M3Cj3ytKd+87S39dupzpQXFFE7lEzH3rpowsSVGWj2QoNCawHEoLdL0X94N3HQga6TdJn6fojuR16BCVpfFk6X8/y++cyyIkS7ltaQmONByZZ9l5XA272mjTWTuFaXAy+2qsTsmyyQRLKBWDxBU00QHY/QM23tICqvdq95XoUgOHyC9iJHJOWpS335djadgiQExl5YR5VIeopGStH0zcZM/Gp7BTN7vxVJSTdxzaWufY6Mr8w4evGTF5m51TppVTqHD4qkFPbDNCJVyc8UacMSAUXqeylKWedV6qKj+SSAtVOSl3X0C4ApL42Bt4FMn/j0Y0+8ZK1vOYVaPvhgM4Q62ZWzg3y8akz/pte0PHQKCqafOgejmcq+wgGIz98HcCQC8/bSy88RQ1Y8JAat+F+hz4EkHvWtZHD+1uNzwtAThJMubKce/deY+QVNV3VOQ19Tmw85urmRFF4N5JJ/ei9HB2+959RT6NV+O5rxmM82y4Be36kHbkF+C+AUVdjb3vLzn9TwazrqZH86IwDS/vvv782eNirvVttZy99tCFBFeAmtHkvzBm5VC/EE5gzyy0zzsH97d3qGV28XnO6Yq+x71mPRueB8xAlUNzXnm049rr2CXICKPH3VY7Q/rCES+HYhTzav00JqFcO/IEo6zcam8j64xS4uPLRvewDajCAJ49sqC9bv7fjCxrCKTVZos+S1CJAXhOoFKkryWWm3n2X92T6uRZ+ZjUOkeHS5bn8Ug7AZ80bM4FQZ64o6PFPCaJ/Igbg8MXroouX5NaFaO3kMf8aEbmE01aoAlDUz+Q82PqYjPb1lYATFYRHX5U3Vd+WjNqWSEDvANco5WRf8q3x7nIJWDtxRGPsdUu1oWZ5S9I1bLWdkfsXSfqI5lp0Nkf0QwSV1RHXHg/qt1ZCyWwxxEGjRHKsUc6gBPYGcp5B2Y0uDQkMCQwJDAkMCQwJDAkMCQwJDAkMCQwJDAkMCQwJDAkMCQwJbEACA+TcwCCMJgwJDAkMCQwJDAkMCQwJDAkMCQwJDAkMCQwJDAkMCQwJDAkMCbRLYICc7bIbbw4JDAkMCQwJDAkMCQwJDAkMCQwJDAkMCQwJDAkMCQwJDAkMCWxAAgPk3MAgjCYMCQwJDAkMCQwJDAkMCQwJDAkMCQwJDAkMCQwJDAkMCQwJDAm0S2CAnO2yG28OCQwJDAkMCQwJDAkMCQwJDAkMCQwJDAkMCQwJDAkMCQwJDAlsQAID5NzAIIwmDAkMCQwJDAkMCQwJDAkMCQwJDAkMCQwJDAkMCQwJDAkMCQwJtEtggJztshtvDgkMCQwJDAkMCQwJDAkMCQwJDAkMCQwJDAkMCQwJDAkMCQwJbEACA+TcwCCMJgwJDAkMCQwJDAkMCQwJDAkMCQwJDAkMCQwJDAkMCQwJDAkMCbRL4P8Hy92vbLcU5R4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33" y="996424"/>
            <a:ext cx="979636" cy="9796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530035" y="144808"/>
            <a:ext cx="127301" cy="1273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051" y="142913"/>
            <a:ext cx="132839" cy="13283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188" y="160337"/>
            <a:ext cx="90050" cy="900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893" y="160337"/>
            <a:ext cx="98353" cy="8515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32" y="2917285"/>
            <a:ext cx="684388" cy="288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3889 L -4.58333E-6 -0.14814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58333E-6 0.03843 L -4.58333E-6 -3.7037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3.7037E-6 L -0.10885 -3.7037E-6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3.7037E-6 L 8.33333E-7 -3.7037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3.7037E-6 L -0.10885 -3.7037E-6 " pathEditMode="relative" rAng="0" ptsTypes="AA">
                                      <p:cBhvr>
                                        <p:cTn id="30" dur="750" spd="-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3.7037E-6 L 8.33333E-7 -3.7037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3981 L 3.125E-6 0.14815 " pathEditMode="relative" rAng="0" ptsTypes="AA">
                                      <p:cBhvr>
                                        <p:cTn id="37" dur="75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125E-6 -0.03981 L 3.125E-6 -3.7037E-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44" dur="7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3889 L -4.58333E-6 -0.14814 " pathEditMode="relative" rAng="0" ptsTypes="AA">
                                      <p:cBhvr>
                                        <p:cTn id="51" dur="750" spd="-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58333E-6 0.03843 L -4.58333E-6 -3.7037E-6 " pathEditMode="relative" rAng="0" ptsTypes="AA">
                                      <p:cBhvr>
                                        <p:cTn id="5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0.03889 L -4.58333E-6 -0.14814 " pathEditMode="relative" rAng="0" ptsTypes="AA">
                                      <p:cBhvr>
                                        <p:cTn id="65" dur="750" spd="-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0.03843 L -4.58333E-6 -3.7037E-6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25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81" dur="750" spd="-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8" grpId="1" animBg="1"/>
      <p:bldP spid="108" grpId="2" animBg="1"/>
      <p:bldP spid="111" grpId="0" animBg="1"/>
      <p:bldP spid="87" grpId="0"/>
      <p:bldP spid="87" grpId="1"/>
      <p:bldP spid="87" grpId="2"/>
      <p:bldP spid="89" grpId="0" animBg="1"/>
      <p:bldP spid="90" grpId="0" animBg="1"/>
      <p:bldP spid="90" grpId="1" animBg="1"/>
      <p:bldP spid="90" grpId="2" animBg="1"/>
      <p:bldP spid="97" grpId="0"/>
      <p:bldP spid="115" grpId="0"/>
      <p:bldP spid="116" grpId="0" animBg="1"/>
      <p:bldP spid="117" grpId="0" animBg="1"/>
      <p:bldP spid="118" grpId="0"/>
      <p:bldP spid="13" grpId="0" animBg="1"/>
      <p:bldP spid="93" grpId="0"/>
      <p:bldP spid="93" grpId="1"/>
      <p:bldP spid="93" grpId="2"/>
      <p:bldP spid="20" grpId="0" animBg="1"/>
      <p:bldP spid="20" grpId="1" animBg="1"/>
      <p:bldP spid="20" grpId="2" animBg="1"/>
      <p:bldP spid="85" grpId="0" animBg="1"/>
      <p:bldP spid="85" grpId="1" animBg="1"/>
      <p:bldP spid="85" grpId="2" animBg="1"/>
      <p:bldP spid="21" grpId="0" animBg="1"/>
      <p:bldP spid="21" grpId="1" animBg="1"/>
      <p:bldP spid="21" grpId="2" animBg="1"/>
      <p:bldP spid="61" grpId="0" animBg="1"/>
      <p:bldP spid="61" grpId="1" animBg="1"/>
      <p:bldP spid="61" grpId="2" animBg="1"/>
      <p:bldP spid="84" grpId="0" animBg="1"/>
      <p:bldP spid="84" grpId="1" animBg="1"/>
      <p:bldP spid="84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6"/>
          <p:cNvSpPr/>
          <p:nvPr/>
        </p:nvSpPr>
        <p:spPr bwMode="auto">
          <a:xfrm>
            <a:off x="4433824" y="1487817"/>
            <a:ext cx="1019682" cy="3643437"/>
          </a:xfrm>
          <a:custGeom>
            <a:avLst/>
            <a:gdLst>
              <a:gd name="T0" fmla="*/ 552 w 564"/>
              <a:gd name="T1" fmla="*/ 118 h 2015"/>
              <a:gd name="T2" fmla="*/ 564 w 564"/>
              <a:gd name="T3" fmla="*/ 76 h 2015"/>
              <a:gd name="T4" fmla="*/ 488 w 564"/>
              <a:gd name="T5" fmla="*/ 0 h 2015"/>
              <a:gd name="T6" fmla="*/ 420 w 564"/>
              <a:gd name="T7" fmla="*/ 42 h 2015"/>
              <a:gd name="T8" fmla="*/ 261 w 564"/>
              <a:gd name="T9" fmla="*/ 367 h 2015"/>
              <a:gd name="T10" fmla="*/ 0 w 564"/>
              <a:gd name="T11" fmla="*/ 1660 h 2015"/>
              <a:gd name="T12" fmla="*/ 7 w 564"/>
              <a:gd name="T13" fmla="*/ 2013 h 2015"/>
              <a:gd name="T14" fmla="*/ 73 w 564"/>
              <a:gd name="T15" fmla="*/ 2015 h 2015"/>
              <a:gd name="T16" fmla="*/ 131 w 564"/>
              <a:gd name="T17" fmla="*/ 2009 h 2015"/>
              <a:gd name="T18" fmla="*/ 150 w 564"/>
              <a:gd name="T19" fmla="*/ 1660 h 2015"/>
              <a:gd name="T20" fmla="*/ 552 w 564"/>
              <a:gd name="T21" fmla="*/ 118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4" h="2015">
                <a:moveTo>
                  <a:pt x="552" y="118"/>
                </a:moveTo>
                <a:cubicBezTo>
                  <a:pt x="559" y="106"/>
                  <a:pt x="564" y="91"/>
                  <a:pt x="564" y="76"/>
                </a:cubicBezTo>
                <a:cubicBezTo>
                  <a:pt x="564" y="34"/>
                  <a:pt x="530" y="0"/>
                  <a:pt x="488" y="0"/>
                </a:cubicBezTo>
                <a:cubicBezTo>
                  <a:pt x="458" y="0"/>
                  <a:pt x="433" y="17"/>
                  <a:pt x="420" y="42"/>
                </a:cubicBezTo>
                <a:cubicBezTo>
                  <a:pt x="361" y="147"/>
                  <a:pt x="308" y="256"/>
                  <a:pt x="261" y="367"/>
                </a:cubicBezTo>
                <a:cubicBezTo>
                  <a:pt x="88" y="777"/>
                  <a:pt x="0" y="1212"/>
                  <a:pt x="0" y="1660"/>
                </a:cubicBezTo>
                <a:cubicBezTo>
                  <a:pt x="0" y="1733"/>
                  <a:pt x="2" y="1940"/>
                  <a:pt x="7" y="2013"/>
                </a:cubicBezTo>
                <a:cubicBezTo>
                  <a:pt x="29" y="2014"/>
                  <a:pt x="51" y="2015"/>
                  <a:pt x="73" y="2015"/>
                </a:cubicBezTo>
                <a:cubicBezTo>
                  <a:pt x="102" y="2015"/>
                  <a:pt x="103" y="2012"/>
                  <a:pt x="131" y="2009"/>
                </a:cubicBezTo>
                <a:cubicBezTo>
                  <a:pt x="126" y="1937"/>
                  <a:pt x="150" y="1733"/>
                  <a:pt x="150" y="1660"/>
                </a:cubicBezTo>
                <a:cubicBezTo>
                  <a:pt x="150" y="1100"/>
                  <a:pt x="296" y="574"/>
                  <a:pt x="552" y="118"/>
                </a:cubicBezTo>
                <a:close/>
              </a:path>
            </a:pathLst>
          </a:custGeom>
          <a:gradFill>
            <a:gsLst>
              <a:gs pos="0">
                <a:srgbClr val="EBEBEB"/>
              </a:gs>
              <a:gs pos="36000">
                <a:srgbClr val="FEFEFE"/>
              </a:gs>
            </a:gsLst>
            <a:lin ang="7530000" scaled="0"/>
          </a:gradFill>
          <a:ln w="19050">
            <a:solidFill>
              <a:schemeClr val="bg1"/>
            </a:solidFill>
          </a:ln>
          <a:effectLst>
            <a:outerShdw blurRad="419100" dist="76200" dir="8760000" sx="84000" sy="84000" algn="tr" rotWithShape="0">
              <a:schemeClr val="tx1">
                <a:lumMod val="75000"/>
                <a:lumOff val="25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3" name="Freeform 7"/>
          <p:cNvSpPr/>
          <p:nvPr/>
        </p:nvSpPr>
        <p:spPr bwMode="auto">
          <a:xfrm>
            <a:off x="3697385" y="1487818"/>
            <a:ext cx="1016621" cy="3598277"/>
          </a:xfrm>
          <a:custGeom>
            <a:avLst/>
            <a:gdLst>
              <a:gd name="T0" fmla="*/ 562 w 562"/>
              <a:gd name="T1" fmla="*/ 1660 h 1990"/>
              <a:gd name="T2" fmla="*/ 303 w 562"/>
              <a:gd name="T3" fmla="*/ 367 h 1990"/>
              <a:gd name="T4" fmla="*/ 144 w 562"/>
              <a:gd name="T5" fmla="*/ 43 h 1990"/>
              <a:gd name="T6" fmla="*/ 76 w 562"/>
              <a:gd name="T7" fmla="*/ 0 h 1990"/>
              <a:gd name="T8" fmla="*/ 0 w 562"/>
              <a:gd name="T9" fmla="*/ 76 h 1990"/>
              <a:gd name="T10" fmla="*/ 7 w 562"/>
              <a:gd name="T11" fmla="*/ 108 h 1990"/>
              <a:gd name="T12" fmla="*/ 7 w 562"/>
              <a:gd name="T13" fmla="*/ 108 h 1990"/>
              <a:gd name="T14" fmla="*/ 8 w 562"/>
              <a:gd name="T15" fmla="*/ 110 h 1990"/>
              <a:gd name="T16" fmla="*/ 11 w 562"/>
              <a:gd name="T17" fmla="*/ 116 h 1990"/>
              <a:gd name="T18" fmla="*/ 413 w 562"/>
              <a:gd name="T19" fmla="*/ 1660 h 1990"/>
              <a:gd name="T20" fmla="*/ 422 w 562"/>
              <a:gd name="T21" fmla="*/ 1990 h 1990"/>
              <a:gd name="T22" fmla="*/ 558 w 562"/>
              <a:gd name="T23" fmla="*/ 1989 h 1990"/>
              <a:gd name="T24" fmla="*/ 562 w 562"/>
              <a:gd name="T25" fmla="*/ 1660 h 1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2" h="1990">
                <a:moveTo>
                  <a:pt x="562" y="1660"/>
                </a:moveTo>
                <a:cubicBezTo>
                  <a:pt x="562" y="1211"/>
                  <a:pt x="476" y="777"/>
                  <a:pt x="303" y="367"/>
                </a:cubicBezTo>
                <a:cubicBezTo>
                  <a:pt x="256" y="256"/>
                  <a:pt x="203" y="148"/>
                  <a:pt x="144" y="43"/>
                </a:cubicBezTo>
                <a:cubicBezTo>
                  <a:pt x="132" y="18"/>
                  <a:pt x="106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88"/>
                  <a:pt x="2" y="99"/>
                  <a:pt x="7" y="108"/>
                </a:cubicBezTo>
                <a:cubicBezTo>
                  <a:pt x="7" y="108"/>
                  <a:pt x="7" y="108"/>
                  <a:pt x="7" y="108"/>
                </a:cubicBezTo>
                <a:cubicBezTo>
                  <a:pt x="7" y="109"/>
                  <a:pt x="7" y="109"/>
                  <a:pt x="8" y="110"/>
                </a:cubicBezTo>
                <a:cubicBezTo>
                  <a:pt x="9" y="112"/>
                  <a:pt x="10" y="114"/>
                  <a:pt x="11" y="116"/>
                </a:cubicBezTo>
                <a:cubicBezTo>
                  <a:pt x="267" y="573"/>
                  <a:pt x="413" y="1100"/>
                  <a:pt x="413" y="1660"/>
                </a:cubicBezTo>
                <a:cubicBezTo>
                  <a:pt x="413" y="1725"/>
                  <a:pt x="426" y="1925"/>
                  <a:pt x="422" y="1990"/>
                </a:cubicBezTo>
                <a:cubicBezTo>
                  <a:pt x="558" y="1989"/>
                  <a:pt x="558" y="1989"/>
                  <a:pt x="558" y="1989"/>
                </a:cubicBezTo>
                <a:cubicBezTo>
                  <a:pt x="562" y="1924"/>
                  <a:pt x="562" y="1725"/>
                  <a:pt x="562" y="1660"/>
                </a:cubicBezTo>
                <a:close/>
              </a:path>
            </a:pathLst>
          </a:custGeom>
          <a:gradFill>
            <a:gsLst>
              <a:gs pos="0">
                <a:srgbClr val="EBEBEB"/>
              </a:gs>
              <a:gs pos="54000">
                <a:srgbClr val="FEFEFE"/>
              </a:gs>
            </a:gsLst>
            <a:lin ang="7530000" scaled="0"/>
          </a:gradFill>
          <a:ln w="19050">
            <a:solidFill>
              <a:schemeClr val="bg1"/>
            </a:solidFill>
          </a:ln>
          <a:effectLst>
            <a:outerShdw blurRad="419100" dist="393700" dir="11640000" sx="84000" sy="84000" algn="tr" rotWithShape="0">
              <a:schemeClr val="tx1">
                <a:lumMod val="75000"/>
                <a:lumOff val="25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4" name="Freeform 8"/>
          <p:cNvSpPr/>
          <p:nvPr/>
        </p:nvSpPr>
        <p:spPr bwMode="auto">
          <a:xfrm>
            <a:off x="4439182" y="1999888"/>
            <a:ext cx="1643587" cy="3131366"/>
          </a:xfrm>
          <a:custGeom>
            <a:avLst/>
            <a:gdLst>
              <a:gd name="T0" fmla="*/ 909 w 909"/>
              <a:gd name="T1" fmla="*/ 76 h 1732"/>
              <a:gd name="T2" fmla="*/ 833 w 909"/>
              <a:gd name="T3" fmla="*/ 0 h 1732"/>
              <a:gd name="T4" fmla="*/ 787 w 909"/>
              <a:gd name="T5" fmla="*/ 15 h 1732"/>
              <a:gd name="T6" fmla="*/ 787 w 909"/>
              <a:gd name="T7" fmla="*/ 15 h 1732"/>
              <a:gd name="T8" fmla="*/ 460 w 909"/>
              <a:gd name="T9" fmla="*/ 266 h 1732"/>
              <a:gd name="T10" fmla="*/ 124 w 909"/>
              <a:gd name="T11" fmla="*/ 765 h 1732"/>
              <a:gd name="T12" fmla="*/ 0 w 909"/>
              <a:gd name="T13" fmla="*/ 1377 h 1732"/>
              <a:gd name="T14" fmla="*/ 15 w 909"/>
              <a:gd name="T15" fmla="*/ 1730 h 1732"/>
              <a:gd name="T16" fmla="*/ 73 w 909"/>
              <a:gd name="T17" fmla="*/ 1732 h 1732"/>
              <a:gd name="T18" fmla="*/ 143 w 909"/>
              <a:gd name="T19" fmla="*/ 1725 h 1732"/>
              <a:gd name="T20" fmla="*/ 150 w 909"/>
              <a:gd name="T21" fmla="*/ 1377 h 1732"/>
              <a:gd name="T22" fmla="*/ 863 w 909"/>
              <a:gd name="T23" fmla="*/ 145 h 1732"/>
              <a:gd name="T24" fmla="*/ 877 w 909"/>
              <a:gd name="T25" fmla="*/ 137 h 1732"/>
              <a:gd name="T26" fmla="*/ 878 w 909"/>
              <a:gd name="T27" fmla="*/ 137 h 1732"/>
              <a:gd name="T28" fmla="*/ 878 w 909"/>
              <a:gd name="T29" fmla="*/ 136 h 1732"/>
              <a:gd name="T30" fmla="*/ 909 w 909"/>
              <a:gd name="T31" fmla="*/ 76 h 1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09" h="1732">
                <a:moveTo>
                  <a:pt x="909" y="76"/>
                </a:moveTo>
                <a:cubicBezTo>
                  <a:pt x="909" y="34"/>
                  <a:pt x="875" y="0"/>
                  <a:pt x="833" y="0"/>
                </a:cubicBezTo>
                <a:cubicBezTo>
                  <a:pt x="815" y="0"/>
                  <a:pt x="800" y="5"/>
                  <a:pt x="787" y="15"/>
                </a:cubicBezTo>
                <a:cubicBezTo>
                  <a:pt x="787" y="15"/>
                  <a:pt x="787" y="15"/>
                  <a:pt x="787" y="15"/>
                </a:cubicBezTo>
                <a:cubicBezTo>
                  <a:pt x="668" y="83"/>
                  <a:pt x="558" y="167"/>
                  <a:pt x="460" y="266"/>
                </a:cubicBezTo>
                <a:cubicBezTo>
                  <a:pt x="316" y="410"/>
                  <a:pt x="203" y="578"/>
                  <a:pt x="124" y="765"/>
                </a:cubicBezTo>
                <a:cubicBezTo>
                  <a:pt x="42" y="959"/>
                  <a:pt x="0" y="1164"/>
                  <a:pt x="0" y="1377"/>
                </a:cubicBezTo>
                <a:cubicBezTo>
                  <a:pt x="0" y="1451"/>
                  <a:pt x="5" y="1658"/>
                  <a:pt x="15" y="1730"/>
                </a:cubicBezTo>
                <a:cubicBezTo>
                  <a:pt x="34" y="1731"/>
                  <a:pt x="54" y="1732"/>
                  <a:pt x="73" y="1732"/>
                </a:cubicBezTo>
                <a:cubicBezTo>
                  <a:pt x="105" y="1732"/>
                  <a:pt x="112" y="1728"/>
                  <a:pt x="143" y="1725"/>
                </a:cubicBezTo>
                <a:cubicBezTo>
                  <a:pt x="132" y="1654"/>
                  <a:pt x="150" y="1450"/>
                  <a:pt x="150" y="1377"/>
                </a:cubicBezTo>
                <a:cubicBezTo>
                  <a:pt x="150" y="851"/>
                  <a:pt x="437" y="391"/>
                  <a:pt x="863" y="145"/>
                </a:cubicBezTo>
                <a:cubicBezTo>
                  <a:pt x="868" y="143"/>
                  <a:pt x="873" y="140"/>
                  <a:pt x="877" y="137"/>
                </a:cubicBezTo>
                <a:cubicBezTo>
                  <a:pt x="877" y="137"/>
                  <a:pt x="878" y="137"/>
                  <a:pt x="878" y="137"/>
                </a:cubicBezTo>
                <a:cubicBezTo>
                  <a:pt x="878" y="137"/>
                  <a:pt x="878" y="137"/>
                  <a:pt x="878" y="136"/>
                </a:cubicBezTo>
                <a:cubicBezTo>
                  <a:pt x="897" y="123"/>
                  <a:pt x="909" y="101"/>
                  <a:pt x="909" y="76"/>
                </a:cubicBezTo>
                <a:close/>
              </a:path>
            </a:pathLst>
          </a:custGeom>
          <a:gradFill>
            <a:gsLst>
              <a:gs pos="0">
                <a:srgbClr val="EBEBEB"/>
              </a:gs>
              <a:gs pos="36000">
                <a:srgbClr val="FEFEFE"/>
              </a:gs>
            </a:gsLst>
            <a:lin ang="7530000" scaled="0"/>
          </a:gradFill>
          <a:ln w="19050">
            <a:solidFill>
              <a:schemeClr val="bg1"/>
            </a:solidFill>
          </a:ln>
          <a:effectLst>
            <a:outerShdw blurRad="419100" dist="393700" dir="6360000" sx="84000" sy="84000" algn="tr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5" name="Freeform 9"/>
          <p:cNvSpPr/>
          <p:nvPr/>
        </p:nvSpPr>
        <p:spPr bwMode="auto">
          <a:xfrm>
            <a:off x="3082666" y="2009073"/>
            <a:ext cx="1625981" cy="3074724"/>
          </a:xfrm>
          <a:custGeom>
            <a:avLst/>
            <a:gdLst>
              <a:gd name="T0" fmla="*/ 777 w 899"/>
              <a:gd name="T1" fmla="*/ 760 h 1701"/>
              <a:gd name="T2" fmla="*/ 440 w 899"/>
              <a:gd name="T3" fmla="*/ 261 h 1701"/>
              <a:gd name="T4" fmla="*/ 114 w 899"/>
              <a:gd name="T5" fmla="*/ 10 h 1701"/>
              <a:gd name="T6" fmla="*/ 114 w 899"/>
              <a:gd name="T7" fmla="*/ 11 h 1701"/>
              <a:gd name="T8" fmla="*/ 76 w 899"/>
              <a:gd name="T9" fmla="*/ 0 h 1701"/>
              <a:gd name="T10" fmla="*/ 0 w 899"/>
              <a:gd name="T11" fmla="*/ 76 h 1701"/>
              <a:gd name="T12" fmla="*/ 42 w 899"/>
              <a:gd name="T13" fmla="*/ 143 h 1701"/>
              <a:gd name="T14" fmla="*/ 750 w 899"/>
              <a:gd name="T15" fmla="*/ 1372 h 1701"/>
              <a:gd name="T16" fmla="*/ 750 w 899"/>
              <a:gd name="T17" fmla="*/ 1372 h 1701"/>
              <a:gd name="T18" fmla="*/ 750 w 899"/>
              <a:gd name="T19" fmla="*/ 1372 h 1701"/>
              <a:gd name="T20" fmla="*/ 750 w 899"/>
              <a:gd name="T21" fmla="*/ 1701 h 1701"/>
              <a:gd name="T22" fmla="*/ 888 w 899"/>
              <a:gd name="T23" fmla="*/ 1701 h 1701"/>
              <a:gd name="T24" fmla="*/ 899 w 899"/>
              <a:gd name="T25" fmla="*/ 1373 h 1701"/>
              <a:gd name="T26" fmla="*/ 777 w 899"/>
              <a:gd name="T27" fmla="*/ 760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9" h="1701">
                <a:moveTo>
                  <a:pt x="777" y="760"/>
                </a:moveTo>
                <a:cubicBezTo>
                  <a:pt x="698" y="573"/>
                  <a:pt x="585" y="405"/>
                  <a:pt x="440" y="261"/>
                </a:cubicBezTo>
                <a:cubicBezTo>
                  <a:pt x="342" y="163"/>
                  <a:pt x="233" y="79"/>
                  <a:pt x="114" y="10"/>
                </a:cubicBezTo>
                <a:cubicBezTo>
                  <a:pt x="114" y="10"/>
                  <a:pt x="114" y="10"/>
                  <a:pt x="114" y="11"/>
                </a:cubicBezTo>
                <a:cubicBezTo>
                  <a:pt x="103" y="4"/>
                  <a:pt x="90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05"/>
                  <a:pt x="18" y="131"/>
                  <a:pt x="42" y="143"/>
                </a:cubicBezTo>
                <a:cubicBezTo>
                  <a:pt x="466" y="389"/>
                  <a:pt x="750" y="848"/>
                  <a:pt x="750" y="1372"/>
                </a:cubicBezTo>
                <a:cubicBezTo>
                  <a:pt x="750" y="1372"/>
                  <a:pt x="750" y="1372"/>
                  <a:pt x="750" y="1372"/>
                </a:cubicBezTo>
                <a:cubicBezTo>
                  <a:pt x="750" y="1372"/>
                  <a:pt x="750" y="1372"/>
                  <a:pt x="750" y="1372"/>
                </a:cubicBezTo>
                <a:cubicBezTo>
                  <a:pt x="750" y="1701"/>
                  <a:pt x="750" y="1701"/>
                  <a:pt x="750" y="1701"/>
                </a:cubicBezTo>
                <a:cubicBezTo>
                  <a:pt x="888" y="1701"/>
                  <a:pt x="888" y="1701"/>
                  <a:pt x="888" y="1701"/>
                </a:cubicBezTo>
                <a:cubicBezTo>
                  <a:pt x="896" y="1637"/>
                  <a:pt x="899" y="1439"/>
                  <a:pt x="899" y="1373"/>
                </a:cubicBezTo>
                <a:cubicBezTo>
                  <a:pt x="899" y="1161"/>
                  <a:pt x="859" y="954"/>
                  <a:pt x="777" y="760"/>
                </a:cubicBezTo>
                <a:close/>
              </a:path>
            </a:pathLst>
          </a:custGeom>
          <a:gradFill>
            <a:gsLst>
              <a:gs pos="0">
                <a:srgbClr val="EBEBEB"/>
              </a:gs>
              <a:gs pos="36000">
                <a:srgbClr val="FEFEFE"/>
              </a:gs>
            </a:gsLst>
            <a:lin ang="7530000" scaled="0"/>
          </a:gradFill>
          <a:ln w="19050">
            <a:solidFill>
              <a:schemeClr val="bg1"/>
            </a:solidFill>
          </a:ln>
          <a:effectLst>
            <a:outerShdw blurRad="419100" dist="393700" dir="6360000" sx="84000" sy="84000" algn="tr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6" name="Freeform 10"/>
          <p:cNvSpPr/>
          <p:nvPr/>
        </p:nvSpPr>
        <p:spPr bwMode="auto">
          <a:xfrm>
            <a:off x="4435354" y="2838797"/>
            <a:ext cx="1944440" cy="2296284"/>
          </a:xfrm>
          <a:custGeom>
            <a:avLst/>
            <a:gdLst>
              <a:gd name="T0" fmla="*/ 1009 w 1075"/>
              <a:gd name="T1" fmla="*/ 5 h 1270"/>
              <a:gd name="T2" fmla="*/ 1009 w 1075"/>
              <a:gd name="T3" fmla="*/ 5 h 1270"/>
              <a:gd name="T4" fmla="*/ 914 w 1075"/>
              <a:gd name="T5" fmla="*/ 0 h 1270"/>
              <a:gd name="T6" fmla="*/ 268 w 1075"/>
              <a:gd name="T7" fmla="*/ 268 h 1270"/>
              <a:gd name="T8" fmla="*/ 0 w 1075"/>
              <a:gd name="T9" fmla="*/ 914 h 1270"/>
              <a:gd name="T10" fmla="*/ 27 w 1075"/>
              <a:gd name="T11" fmla="*/ 1268 h 1270"/>
              <a:gd name="T12" fmla="*/ 73 w 1075"/>
              <a:gd name="T13" fmla="*/ 1270 h 1270"/>
              <a:gd name="T14" fmla="*/ 136 w 1075"/>
              <a:gd name="T15" fmla="*/ 1241 h 1270"/>
              <a:gd name="T16" fmla="*/ 149 w 1075"/>
              <a:gd name="T17" fmla="*/ 914 h 1270"/>
              <a:gd name="T18" fmla="*/ 914 w 1075"/>
              <a:gd name="T19" fmla="*/ 150 h 1270"/>
              <a:gd name="T20" fmla="*/ 994 w 1075"/>
              <a:gd name="T21" fmla="*/ 155 h 1270"/>
              <a:gd name="T22" fmla="*/ 996 w 1075"/>
              <a:gd name="T23" fmla="*/ 155 h 1270"/>
              <a:gd name="T24" fmla="*/ 1000 w 1075"/>
              <a:gd name="T25" fmla="*/ 155 h 1270"/>
              <a:gd name="T26" fmla="*/ 1075 w 1075"/>
              <a:gd name="T27" fmla="*/ 80 h 1270"/>
              <a:gd name="T28" fmla="*/ 1009 w 1075"/>
              <a:gd name="T29" fmla="*/ 5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75" h="1270">
                <a:moveTo>
                  <a:pt x="1009" y="5"/>
                </a:moveTo>
                <a:cubicBezTo>
                  <a:pt x="1009" y="5"/>
                  <a:pt x="1009" y="5"/>
                  <a:pt x="1009" y="5"/>
                </a:cubicBezTo>
                <a:cubicBezTo>
                  <a:pt x="978" y="2"/>
                  <a:pt x="946" y="0"/>
                  <a:pt x="914" y="0"/>
                </a:cubicBezTo>
                <a:cubicBezTo>
                  <a:pt x="670" y="0"/>
                  <a:pt x="441" y="95"/>
                  <a:pt x="268" y="268"/>
                </a:cubicBezTo>
                <a:cubicBezTo>
                  <a:pt x="95" y="440"/>
                  <a:pt x="0" y="670"/>
                  <a:pt x="0" y="914"/>
                </a:cubicBezTo>
                <a:cubicBezTo>
                  <a:pt x="0" y="989"/>
                  <a:pt x="9" y="1197"/>
                  <a:pt x="27" y="1268"/>
                </a:cubicBezTo>
                <a:cubicBezTo>
                  <a:pt x="42" y="1269"/>
                  <a:pt x="58" y="1270"/>
                  <a:pt x="73" y="1270"/>
                </a:cubicBezTo>
                <a:cubicBezTo>
                  <a:pt x="110" y="1270"/>
                  <a:pt x="101" y="1245"/>
                  <a:pt x="136" y="1241"/>
                </a:cubicBezTo>
                <a:cubicBezTo>
                  <a:pt x="116" y="1172"/>
                  <a:pt x="149" y="989"/>
                  <a:pt x="149" y="914"/>
                </a:cubicBezTo>
                <a:cubicBezTo>
                  <a:pt x="149" y="493"/>
                  <a:pt x="493" y="150"/>
                  <a:pt x="914" y="150"/>
                </a:cubicBezTo>
                <a:cubicBezTo>
                  <a:pt x="941" y="150"/>
                  <a:pt x="968" y="152"/>
                  <a:pt x="994" y="155"/>
                </a:cubicBezTo>
                <a:cubicBezTo>
                  <a:pt x="995" y="155"/>
                  <a:pt x="995" y="155"/>
                  <a:pt x="996" y="155"/>
                </a:cubicBezTo>
                <a:cubicBezTo>
                  <a:pt x="997" y="155"/>
                  <a:pt x="999" y="155"/>
                  <a:pt x="1000" y="155"/>
                </a:cubicBezTo>
                <a:cubicBezTo>
                  <a:pt x="1041" y="155"/>
                  <a:pt x="1075" y="121"/>
                  <a:pt x="1075" y="80"/>
                </a:cubicBezTo>
                <a:cubicBezTo>
                  <a:pt x="1075" y="41"/>
                  <a:pt x="1046" y="10"/>
                  <a:pt x="1009" y="5"/>
                </a:cubicBezTo>
                <a:close/>
              </a:path>
            </a:pathLst>
          </a:custGeom>
          <a:gradFill>
            <a:gsLst>
              <a:gs pos="0">
                <a:srgbClr val="EBEBEB"/>
              </a:gs>
              <a:gs pos="36000">
                <a:srgbClr val="FEFEFE"/>
              </a:gs>
            </a:gsLst>
            <a:lin ang="7530000" scaled="0"/>
          </a:gradFill>
          <a:ln w="19050">
            <a:solidFill>
              <a:schemeClr val="bg1"/>
            </a:solidFill>
          </a:ln>
          <a:effectLst>
            <a:outerShdw blurRad="419100" dist="393700" dir="6360000" sx="84000" sy="84000" algn="tr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7" name="Freeform 11"/>
          <p:cNvSpPr/>
          <p:nvPr/>
        </p:nvSpPr>
        <p:spPr bwMode="auto">
          <a:xfrm>
            <a:off x="2764207" y="2836501"/>
            <a:ext cx="1942144" cy="2247296"/>
          </a:xfrm>
          <a:custGeom>
            <a:avLst/>
            <a:gdLst>
              <a:gd name="T0" fmla="*/ 807 w 1074"/>
              <a:gd name="T1" fmla="*/ 268 h 1243"/>
              <a:gd name="T2" fmla="*/ 160 w 1074"/>
              <a:gd name="T3" fmla="*/ 0 h 1243"/>
              <a:gd name="T4" fmla="*/ 67 w 1074"/>
              <a:gd name="T5" fmla="*/ 4 h 1243"/>
              <a:gd name="T6" fmla="*/ 67 w 1074"/>
              <a:gd name="T7" fmla="*/ 4 h 1243"/>
              <a:gd name="T8" fmla="*/ 66 w 1074"/>
              <a:gd name="T9" fmla="*/ 5 h 1243"/>
              <a:gd name="T10" fmla="*/ 66 w 1074"/>
              <a:gd name="T11" fmla="*/ 5 h 1243"/>
              <a:gd name="T12" fmla="*/ 0 w 1074"/>
              <a:gd name="T13" fmla="*/ 79 h 1243"/>
              <a:gd name="T14" fmla="*/ 75 w 1074"/>
              <a:gd name="T15" fmla="*/ 155 h 1243"/>
              <a:gd name="T16" fmla="*/ 88 w 1074"/>
              <a:gd name="T17" fmla="*/ 154 h 1243"/>
              <a:gd name="T18" fmla="*/ 160 w 1074"/>
              <a:gd name="T19" fmla="*/ 150 h 1243"/>
              <a:gd name="T20" fmla="*/ 924 w 1074"/>
              <a:gd name="T21" fmla="*/ 914 h 1243"/>
              <a:gd name="T22" fmla="*/ 924 w 1074"/>
              <a:gd name="T23" fmla="*/ 914 h 1243"/>
              <a:gd name="T24" fmla="*/ 924 w 1074"/>
              <a:gd name="T25" fmla="*/ 914 h 1243"/>
              <a:gd name="T26" fmla="*/ 924 w 1074"/>
              <a:gd name="T27" fmla="*/ 1243 h 1243"/>
              <a:gd name="T28" fmla="*/ 1053 w 1074"/>
              <a:gd name="T29" fmla="*/ 1243 h 1243"/>
              <a:gd name="T30" fmla="*/ 1074 w 1074"/>
              <a:gd name="T31" fmla="*/ 914 h 1243"/>
              <a:gd name="T32" fmla="*/ 807 w 1074"/>
              <a:gd name="T33" fmla="*/ 268 h 1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74" h="1243">
                <a:moveTo>
                  <a:pt x="807" y="268"/>
                </a:moveTo>
                <a:cubicBezTo>
                  <a:pt x="634" y="95"/>
                  <a:pt x="404" y="0"/>
                  <a:pt x="160" y="0"/>
                </a:cubicBezTo>
                <a:cubicBezTo>
                  <a:pt x="129" y="0"/>
                  <a:pt x="98" y="1"/>
                  <a:pt x="67" y="4"/>
                </a:cubicBezTo>
                <a:cubicBezTo>
                  <a:pt x="67" y="4"/>
                  <a:pt x="67" y="4"/>
                  <a:pt x="67" y="4"/>
                </a:cubicBezTo>
                <a:cubicBezTo>
                  <a:pt x="67" y="5"/>
                  <a:pt x="66" y="5"/>
                  <a:pt x="66" y="5"/>
                </a:cubicBezTo>
                <a:cubicBezTo>
                  <a:pt x="66" y="5"/>
                  <a:pt x="66" y="5"/>
                  <a:pt x="66" y="5"/>
                </a:cubicBezTo>
                <a:cubicBezTo>
                  <a:pt x="28" y="9"/>
                  <a:pt x="0" y="41"/>
                  <a:pt x="0" y="79"/>
                </a:cubicBezTo>
                <a:cubicBezTo>
                  <a:pt x="0" y="121"/>
                  <a:pt x="33" y="155"/>
                  <a:pt x="75" y="155"/>
                </a:cubicBezTo>
                <a:cubicBezTo>
                  <a:pt x="80" y="155"/>
                  <a:pt x="84" y="154"/>
                  <a:pt x="88" y="154"/>
                </a:cubicBezTo>
                <a:cubicBezTo>
                  <a:pt x="112" y="151"/>
                  <a:pt x="136" y="150"/>
                  <a:pt x="160" y="150"/>
                </a:cubicBezTo>
                <a:cubicBezTo>
                  <a:pt x="581" y="150"/>
                  <a:pt x="924" y="493"/>
                  <a:pt x="924" y="914"/>
                </a:cubicBezTo>
                <a:cubicBezTo>
                  <a:pt x="924" y="914"/>
                  <a:pt x="924" y="914"/>
                  <a:pt x="924" y="914"/>
                </a:cubicBezTo>
                <a:cubicBezTo>
                  <a:pt x="924" y="914"/>
                  <a:pt x="924" y="914"/>
                  <a:pt x="924" y="914"/>
                </a:cubicBezTo>
                <a:cubicBezTo>
                  <a:pt x="924" y="1243"/>
                  <a:pt x="924" y="1243"/>
                  <a:pt x="924" y="1243"/>
                </a:cubicBezTo>
                <a:cubicBezTo>
                  <a:pt x="1053" y="1243"/>
                  <a:pt x="1053" y="1243"/>
                  <a:pt x="1053" y="1243"/>
                </a:cubicBezTo>
                <a:cubicBezTo>
                  <a:pt x="1067" y="1180"/>
                  <a:pt x="1074" y="980"/>
                  <a:pt x="1074" y="914"/>
                </a:cubicBezTo>
                <a:cubicBezTo>
                  <a:pt x="1074" y="670"/>
                  <a:pt x="979" y="440"/>
                  <a:pt x="807" y="268"/>
                </a:cubicBezTo>
                <a:close/>
              </a:path>
            </a:pathLst>
          </a:custGeom>
          <a:gradFill>
            <a:gsLst>
              <a:gs pos="0">
                <a:srgbClr val="EBEBEB"/>
              </a:gs>
              <a:gs pos="36000">
                <a:srgbClr val="FEFEFE"/>
              </a:gs>
            </a:gsLst>
            <a:lin ang="7530000" scaled="0"/>
          </a:gradFill>
          <a:ln w="19050">
            <a:solidFill>
              <a:schemeClr val="bg1"/>
            </a:solidFill>
          </a:ln>
          <a:effectLst>
            <a:outerShdw blurRad="419100" dist="393700" dir="6360000" sx="84000" sy="84000" algn="tr" rotWithShape="0">
              <a:schemeClr val="bg1">
                <a:lumMod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8" name="Freeform 12"/>
          <p:cNvSpPr/>
          <p:nvPr/>
        </p:nvSpPr>
        <p:spPr bwMode="auto">
          <a:xfrm>
            <a:off x="4435354" y="3513139"/>
            <a:ext cx="1757651" cy="1621942"/>
          </a:xfrm>
          <a:custGeom>
            <a:avLst/>
            <a:gdLst>
              <a:gd name="T0" fmla="*/ 948 w 972"/>
              <a:gd name="T1" fmla="*/ 184 h 897"/>
              <a:gd name="T2" fmla="*/ 925 w 972"/>
              <a:gd name="T3" fmla="*/ 159 h 897"/>
              <a:gd name="T4" fmla="*/ 542 w 972"/>
              <a:gd name="T5" fmla="*/ 0 h 897"/>
              <a:gd name="T6" fmla="*/ 0 w 972"/>
              <a:gd name="T7" fmla="*/ 542 h 897"/>
              <a:gd name="T8" fmla="*/ 48 w 972"/>
              <a:gd name="T9" fmla="*/ 897 h 897"/>
              <a:gd name="T10" fmla="*/ 73 w 972"/>
              <a:gd name="T11" fmla="*/ 897 h 897"/>
              <a:gd name="T12" fmla="*/ 128 w 972"/>
              <a:gd name="T13" fmla="*/ 836 h 897"/>
              <a:gd name="T14" fmla="*/ 149 w 972"/>
              <a:gd name="T15" fmla="*/ 544 h 897"/>
              <a:gd name="T16" fmla="*/ 542 w 972"/>
              <a:gd name="T17" fmla="*/ 151 h 897"/>
              <a:gd name="T18" fmla="*/ 819 w 972"/>
              <a:gd name="T19" fmla="*/ 265 h 897"/>
              <a:gd name="T20" fmla="*/ 839 w 972"/>
              <a:gd name="T21" fmla="*/ 288 h 897"/>
              <a:gd name="T22" fmla="*/ 840 w 972"/>
              <a:gd name="T23" fmla="*/ 288 h 897"/>
              <a:gd name="T24" fmla="*/ 897 w 972"/>
              <a:gd name="T25" fmla="*/ 314 h 897"/>
              <a:gd name="T26" fmla="*/ 972 w 972"/>
              <a:gd name="T27" fmla="*/ 239 h 897"/>
              <a:gd name="T28" fmla="*/ 948 w 972"/>
              <a:gd name="T29" fmla="*/ 184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72" h="897">
                <a:moveTo>
                  <a:pt x="948" y="184"/>
                </a:moveTo>
                <a:cubicBezTo>
                  <a:pt x="941" y="175"/>
                  <a:pt x="933" y="167"/>
                  <a:pt x="925" y="159"/>
                </a:cubicBezTo>
                <a:cubicBezTo>
                  <a:pt x="823" y="57"/>
                  <a:pt x="687" y="0"/>
                  <a:pt x="542" y="0"/>
                </a:cubicBezTo>
                <a:cubicBezTo>
                  <a:pt x="243" y="0"/>
                  <a:pt x="0" y="243"/>
                  <a:pt x="0" y="542"/>
                </a:cubicBezTo>
                <a:cubicBezTo>
                  <a:pt x="0" y="621"/>
                  <a:pt x="17" y="829"/>
                  <a:pt x="48" y="897"/>
                </a:cubicBezTo>
                <a:cubicBezTo>
                  <a:pt x="56" y="897"/>
                  <a:pt x="65" y="897"/>
                  <a:pt x="73" y="897"/>
                </a:cubicBezTo>
                <a:cubicBezTo>
                  <a:pt x="121" y="897"/>
                  <a:pt x="82" y="842"/>
                  <a:pt x="128" y="836"/>
                </a:cubicBezTo>
                <a:cubicBezTo>
                  <a:pt x="89" y="775"/>
                  <a:pt x="149" y="621"/>
                  <a:pt x="149" y="544"/>
                </a:cubicBezTo>
                <a:cubicBezTo>
                  <a:pt x="149" y="328"/>
                  <a:pt x="326" y="151"/>
                  <a:pt x="542" y="151"/>
                </a:cubicBezTo>
                <a:cubicBezTo>
                  <a:pt x="646" y="151"/>
                  <a:pt x="745" y="191"/>
                  <a:pt x="819" y="265"/>
                </a:cubicBezTo>
                <a:cubicBezTo>
                  <a:pt x="826" y="272"/>
                  <a:pt x="833" y="280"/>
                  <a:pt x="839" y="288"/>
                </a:cubicBezTo>
                <a:cubicBezTo>
                  <a:pt x="840" y="288"/>
                  <a:pt x="840" y="288"/>
                  <a:pt x="840" y="288"/>
                </a:cubicBezTo>
                <a:cubicBezTo>
                  <a:pt x="854" y="304"/>
                  <a:pt x="874" y="314"/>
                  <a:pt x="897" y="314"/>
                </a:cubicBezTo>
                <a:cubicBezTo>
                  <a:pt x="939" y="314"/>
                  <a:pt x="972" y="281"/>
                  <a:pt x="972" y="239"/>
                </a:cubicBezTo>
                <a:cubicBezTo>
                  <a:pt x="972" y="217"/>
                  <a:pt x="963" y="198"/>
                  <a:pt x="948" y="184"/>
                </a:cubicBezTo>
                <a:close/>
              </a:path>
            </a:pathLst>
          </a:custGeom>
          <a:gradFill>
            <a:gsLst>
              <a:gs pos="0">
                <a:srgbClr val="EBEBEB"/>
              </a:gs>
              <a:gs pos="36000">
                <a:srgbClr val="FEFEFE"/>
              </a:gs>
            </a:gsLst>
            <a:lin ang="7530000" scaled="0"/>
          </a:gradFill>
          <a:ln w="19050">
            <a:solidFill>
              <a:schemeClr val="bg1"/>
            </a:solidFill>
          </a:ln>
          <a:effectLst>
            <a:outerShdw blurRad="419100" dist="393700" dir="6360000" sx="84000" sy="84000" algn="tr" rotWithShape="0">
              <a:schemeClr val="bg1">
                <a:lumMod val="65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9" name="Freeform 13"/>
          <p:cNvSpPr/>
          <p:nvPr/>
        </p:nvSpPr>
        <p:spPr bwMode="auto">
          <a:xfrm>
            <a:off x="2952526" y="3513139"/>
            <a:ext cx="1753824" cy="1630361"/>
          </a:xfrm>
          <a:custGeom>
            <a:avLst/>
            <a:gdLst>
              <a:gd name="T0" fmla="*/ 429 w 970"/>
              <a:gd name="T1" fmla="*/ 0 h 902"/>
              <a:gd name="T2" fmla="*/ 21 w 970"/>
              <a:gd name="T3" fmla="*/ 185 h 902"/>
              <a:gd name="T4" fmla="*/ 21 w 970"/>
              <a:gd name="T5" fmla="*/ 185 h 902"/>
              <a:gd name="T6" fmla="*/ 0 w 970"/>
              <a:gd name="T7" fmla="*/ 238 h 902"/>
              <a:gd name="T8" fmla="*/ 75 w 970"/>
              <a:gd name="T9" fmla="*/ 313 h 902"/>
              <a:gd name="T10" fmla="*/ 137 w 970"/>
              <a:gd name="T11" fmla="*/ 281 h 902"/>
              <a:gd name="T12" fmla="*/ 429 w 970"/>
              <a:gd name="T13" fmla="*/ 150 h 902"/>
              <a:gd name="T14" fmla="*/ 820 w 970"/>
              <a:gd name="T15" fmla="*/ 541 h 902"/>
              <a:gd name="T16" fmla="*/ 820 w 970"/>
              <a:gd name="T17" fmla="*/ 542 h 902"/>
              <a:gd name="T18" fmla="*/ 820 w 970"/>
              <a:gd name="T19" fmla="*/ 542 h 902"/>
              <a:gd name="T20" fmla="*/ 820 w 970"/>
              <a:gd name="T21" fmla="*/ 902 h 902"/>
              <a:gd name="T22" fmla="*/ 970 w 970"/>
              <a:gd name="T23" fmla="*/ 902 h 902"/>
              <a:gd name="T24" fmla="*/ 970 w 970"/>
              <a:gd name="T25" fmla="*/ 570 h 902"/>
              <a:gd name="T26" fmla="*/ 970 w 970"/>
              <a:gd name="T27" fmla="*/ 541 h 902"/>
              <a:gd name="T28" fmla="*/ 429 w 970"/>
              <a:gd name="T29" fmla="*/ 0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70" h="902">
                <a:moveTo>
                  <a:pt x="429" y="0"/>
                </a:moveTo>
                <a:cubicBezTo>
                  <a:pt x="266" y="0"/>
                  <a:pt x="121" y="71"/>
                  <a:pt x="21" y="185"/>
                </a:cubicBezTo>
                <a:cubicBezTo>
                  <a:pt x="21" y="185"/>
                  <a:pt x="21" y="185"/>
                  <a:pt x="21" y="185"/>
                </a:cubicBezTo>
                <a:cubicBezTo>
                  <a:pt x="8" y="198"/>
                  <a:pt x="0" y="217"/>
                  <a:pt x="0" y="238"/>
                </a:cubicBezTo>
                <a:cubicBezTo>
                  <a:pt x="0" y="279"/>
                  <a:pt x="34" y="313"/>
                  <a:pt x="75" y="313"/>
                </a:cubicBezTo>
                <a:cubicBezTo>
                  <a:pt x="101" y="313"/>
                  <a:pt x="123" y="300"/>
                  <a:pt x="137" y="281"/>
                </a:cubicBezTo>
                <a:cubicBezTo>
                  <a:pt x="208" y="201"/>
                  <a:pt x="313" y="150"/>
                  <a:pt x="429" y="150"/>
                </a:cubicBezTo>
                <a:cubicBezTo>
                  <a:pt x="644" y="150"/>
                  <a:pt x="820" y="325"/>
                  <a:pt x="820" y="541"/>
                </a:cubicBezTo>
                <a:cubicBezTo>
                  <a:pt x="820" y="541"/>
                  <a:pt x="820" y="542"/>
                  <a:pt x="820" y="542"/>
                </a:cubicBezTo>
                <a:cubicBezTo>
                  <a:pt x="820" y="542"/>
                  <a:pt x="820" y="542"/>
                  <a:pt x="820" y="542"/>
                </a:cubicBezTo>
                <a:cubicBezTo>
                  <a:pt x="820" y="902"/>
                  <a:pt x="820" y="902"/>
                  <a:pt x="820" y="902"/>
                </a:cubicBezTo>
                <a:cubicBezTo>
                  <a:pt x="970" y="902"/>
                  <a:pt x="970" y="902"/>
                  <a:pt x="970" y="902"/>
                </a:cubicBezTo>
                <a:cubicBezTo>
                  <a:pt x="970" y="570"/>
                  <a:pt x="970" y="570"/>
                  <a:pt x="970" y="570"/>
                </a:cubicBezTo>
                <a:cubicBezTo>
                  <a:pt x="970" y="560"/>
                  <a:pt x="970" y="551"/>
                  <a:pt x="970" y="541"/>
                </a:cubicBezTo>
                <a:cubicBezTo>
                  <a:pt x="970" y="243"/>
                  <a:pt x="727" y="0"/>
                  <a:pt x="429" y="0"/>
                </a:cubicBezTo>
                <a:close/>
              </a:path>
            </a:pathLst>
          </a:custGeom>
          <a:gradFill>
            <a:gsLst>
              <a:gs pos="0">
                <a:srgbClr val="EBEBEB"/>
              </a:gs>
              <a:gs pos="36000">
                <a:srgbClr val="FEFEFE"/>
              </a:gs>
            </a:gsLst>
            <a:lin ang="7530000" scaled="0"/>
          </a:gradFill>
          <a:ln w="19050">
            <a:solidFill>
              <a:schemeClr val="bg1"/>
            </a:solidFill>
          </a:ln>
          <a:effectLst>
            <a:outerShdw blurRad="419100" dist="393700" dir="6360000" sx="84000" sy="84000" algn="tr" rotWithShape="0">
              <a:schemeClr val="bg1">
                <a:lumMod val="65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2910487" y="3557438"/>
            <a:ext cx="710120" cy="71002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419100" dist="3683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2648372" y="2602148"/>
            <a:ext cx="710120" cy="71002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419100" dist="3683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2975575" y="1707653"/>
            <a:ext cx="710120" cy="71002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419100" dist="3683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5494411" y="1707654"/>
            <a:ext cx="710120" cy="71002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419100" dist="3683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5746285" y="2625348"/>
            <a:ext cx="710120" cy="71002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419100" dist="3683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5560022" y="3565571"/>
            <a:ext cx="710120" cy="71002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419100" dist="3683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" name="Freeform 8"/>
          <p:cNvSpPr/>
          <p:nvPr/>
        </p:nvSpPr>
        <p:spPr bwMode="auto">
          <a:xfrm>
            <a:off x="3489337" y="507309"/>
            <a:ext cx="2174588" cy="268415"/>
          </a:xfrm>
          <a:custGeom>
            <a:avLst/>
            <a:gdLst>
              <a:gd name="T0" fmla="*/ 2041 w 5248"/>
              <a:gd name="T1" fmla="*/ 0 h 600"/>
              <a:gd name="T2" fmla="*/ 3207 w 5248"/>
              <a:gd name="T3" fmla="*/ 0 h 600"/>
              <a:gd name="T4" fmla="*/ 4948 w 5248"/>
              <a:gd name="T5" fmla="*/ 0 h 600"/>
              <a:gd name="T6" fmla="*/ 5248 w 5248"/>
              <a:gd name="T7" fmla="*/ 300 h 600"/>
              <a:gd name="T8" fmla="*/ 4948 w 5248"/>
              <a:gd name="T9" fmla="*/ 600 h 600"/>
              <a:gd name="T10" fmla="*/ 3207 w 5248"/>
              <a:gd name="T11" fmla="*/ 600 h 600"/>
              <a:gd name="T12" fmla="*/ 2041 w 5248"/>
              <a:gd name="T13" fmla="*/ 600 h 600"/>
              <a:gd name="T14" fmla="*/ 300 w 5248"/>
              <a:gd name="T15" fmla="*/ 600 h 600"/>
              <a:gd name="T16" fmla="*/ 0 w 5248"/>
              <a:gd name="T17" fmla="*/ 300 h 600"/>
              <a:gd name="T18" fmla="*/ 300 w 5248"/>
              <a:gd name="T19" fmla="*/ 0 h 600"/>
              <a:gd name="T20" fmla="*/ 2041 w 5248"/>
              <a:gd name="T21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48" h="600">
                <a:moveTo>
                  <a:pt x="2041" y="0"/>
                </a:moveTo>
                <a:lnTo>
                  <a:pt x="3207" y="0"/>
                </a:lnTo>
                <a:lnTo>
                  <a:pt x="4948" y="0"/>
                </a:lnTo>
                <a:lnTo>
                  <a:pt x="5248" y="300"/>
                </a:lnTo>
                <a:lnTo>
                  <a:pt x="4948" y="600"/>
                </a:lnTo>
                <a:lnTo>
                  <a:pt x="3207" y="600"/>
                </a:lnTo>
                <a:lnTo>
                  <a:pt x="2041" y="600"/>
                </a:lnTo>
                <a:lnTo>
                  <a:pt x="300" y="600"/>
                </a:lnTo>
                <a:lnTo>
                  <a:pt x="0" y="300"/>
                </a:lnTo>
                <a:lnTo>
                  <a:pt x="300" y="0"/>
                </a:lnTo>
                <a:lnTo>
                  <a:pt x="2041" y="0"/>
                </a:lnTo>
                <a:close/>
              </a:path>
            </a:pathLst>
          </a:custGeom>
          <a:solidFill>
            <a:srgbClr val="F39E66"/>
          </a:solidFill>
          <a:ln w="12700">
            <a:solidFill>
              <a:schemeClr val="bg1"/>
            </a:solidFill>
          </a:ln>
          <a:effectLst>
            <a:outerShdw blurRad="279400" dist="292100" dir="2700000" sx="98000" sy="98000" algn="tl" rotWithShape="0">
              <a:schemeClr val="tx1">
                <a:lumMod val="50000"/>
                <a:lumOff val="50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TextBox 44"/>
          <p:cNvSpPr txBox="1"/>
          <p:nvPr/>
        </p:nvSpPr>
        <p:spPr>
          <a:xfrm>
            <a:off x="3899561" y="507309"/>
            <a:ext cx="1615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50" spc="70" smtClean="0">
                <a:solidFill>
                  <a:schemeClr val="bg1"/>
                </a:solidFill>
                <a:latin typeface="+mj-ea"/>
                <a:ea typeface="+mj-ea"/>
              </a:rPr>
              <a:t>好店会员营销系统</a:t>
            </a:r>
            <a:endParaRPr lang="zh-CN" altLang="en-US" sz="1150" spc="7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9" y="152801"/>
            <a:ext cx="977430" cy="977430"/>
          </a:xfrm>
          <a:prstGeom prst="rect">
            <a:avLst/>
          </a:prstGeom>
        </p:spPr>
      </p:pic>
      <p:sp>
        <p:nvSpPr>
          <p:cNvPr id="50" name="TextBox 57"/>
          <p:cNvSpPr txBox="1"/>
          <p:nvPr/>
        </p:nvSpPr>
        <p:spPr>
          <a:xfrm>
            <a:off x="6331982" y="1924167"/>
            <a:ext cx="1975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mtClean="0">
                <a:solidFill>
                  <a:srgbClr val="F39E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开卡返现（吸引新客户）</a:t>
            </a:r>
            <a:endParaRPr lang="zh-CN" altLang="en-US" sz="1200" dirty="0">
              <a:solidFill>
                <a:srgbClr val="F39E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57"/>
          <p:cNvSpPr txBox="1"/>
          <p:nvPr/>
        </p:nvSpPr>
        <p:spPr>
          <a:xfrm>
            <a:off x="6562075" y="2818662"/>
            <a:ext cx="1975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mtClean="0">
                <a:solidFill>
                  <a:srgbClr val="F39E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消费返现（锁住老客户）</a:t>
            </a:r>
            <a:endParaRPr lang="zh-CN" altLang="en-US" sz="1200" dirty="0">
              <a:solidFill>
                <a:srgbClr val="F39E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57"/>
          <p:cNvSpPr txBox="1"/>
          <p:nvPr/>
        </p:nvSpPr>
        <p:spPr>
          <a:xfrm>
            <a:off x="6383622" y="3821649"/>
            <a:ext cx="2343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mtClean="0">
                <a:solidFill>
                  <a:srgbClr val="F39E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积分兑换礼品（刺激客户消费）</a:t>
            </a:r>
            <a:endParaRPr lang="zh-CN" altLang="en-US" sz="1200" dirty="0">
              <a:solidFill>
                <a:srgbClr val="F39E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57"/>
          <p:cNvSpPr txBox="1"/>
          <p:nvPr/>
        </p:nvSpPr>
        <p:spPr>
          <a:xfrm>
            <a:off x="902318" y="1831327"/>
            <a:ext cx="207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>
                <a:solidFill>
                  <a:srgbClr val="F18E53"/>
                </a:solidFill>
              </a:rPr>
              <a:t>超</a:t>
            </a:r>
            <a:r>
              <a:rPr lang="zh-CN" altLang="en-US" sz="1200" smtClean="0">
                <a:solidFill>
                  <a:srgbClr val="F18E53"/>
                </a:solidFill>
              </a:rPr>
              <a:t>过（</a:t>
            </a:r>
            <a:r>
              <a:rPr lang="en-US" altLang="zh-CN" sz="1200" smtClean="0">
                <a:solidFill>
                  <a:srgbClr val="F18E53"/>
                </a:solidFill>
              </a:rPr>
              <a:t>xx</a:t>
            </a:r>
            <a:r>
              <a:rPr lang="zh-CN" altLang="en-US" sz="1200" smtClean="0">
                <a:solidFill>
                  <a:srgbClr val="F18E53"/>
                </a:solidFill>
              </a:rPr>
              <a:t>）十五天未消费自动送券通知（激活老客户）</a:t>
            </a:r>
            <a:endParaRPr lang="en-US" altLang="zh-CN" sz="1200">
              <a:solidFill>
                <a:srgbClr val="F18E53"/>
              </a:solidFill>
            </a:endParaRPr>
          </a:p>
        </p:txBody>
      </p:sp>
      <p:sp>
        <p:nvSpPr>
          <p:cNvPr id="69" name="TextBox 57"/>
          <p:cNvSpPr txBox="1"/>
          <p:nvPr/>
        </p:nvSpPr>
        <p:spPr>
          <a:xfrm>
            <a:off x="351889" y="2818661"/>
            <a:ext cx="225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>
                <a:solidFill>
                  <a:srgbClr val="F18E53"/>
                </a:solidFill>
              </a:rPr>
              <a:t>推</a:t>
            </a:r>
            <a:r>
              <a:rPr lang="zh-CN" altLang="en-US" sz="1200" smtClean="0">
                <a:solidFill>
                  <a:srgbClr val="F18E53"/>
                </a:solidFill>
              </a:rPr>
              <a:t>荐奖励金（促进客户老带新）</a:t>
            </a:r>
            <a:endParaRPr lang="en-US" altLang="zh-CN" sz="1200">
              <a:solidFill>
                <a:srgbClr val="F18E53"/>
              </a:solidFill>
            </a:endParaRPr>
          </a:p>
        </p:txBody>
      </p:sp>
      <p:sp>
        <p:nvSpPr>
          <p:cNvPr id="70" name="TextBox 57"/>
          <p:cNvSpPr txBox="1"/>
          <p:nvPr/>
        </p:nvSpPr>
        <p:spPr>
          <a:xfrm>
            <a:off x="767235" y="3727191"/>
            <a:ext cx="207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>
                <a:solidFill>
                  <a:srgbClr val="F18E53"/>
                </a:solidFill>
              </a:rPr>
              <a:t>用</a:t>
            </a:r>
            <a:r>
              <a:rPr lang="zh-CN" altLang="en-US" sz="1200" smtClean="0">
                <a:solidFill>
                  <a:srgbClr val="F18E53"/>
                </a:solidFill>
              </a:rPr>
              <a:t>户反馈提建议送券</a:t>
            </a:r>
            <a:endParaRPr lang="en-US" altLang="zh-CN" sz="1200" smtClean="0">
              <a:solidFill>
                <a:srgbClr val="F18E53"/>
              </a:solidFill>
            </a:endParaRPr>
          </a:p>
          <a:p>
            <a:pPr algn="r"/>
            <a:r>
              <a:rPr lang="zh-CN" altLang="en-US" sz="1200" smtClean="0">
                <a:solidFill>
                  <a:srgbClr val="F18E53"/>
                </a:solidFill>
              </a:rPr>
              <a:t>（增加客户参与感）</a:t>
            </a:r>
            <a:endParaRPr lang="en-US" altLang="zh-CN" sz="1200">
              <a:solidFill>
                <a:srgbClr val="F18E53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69" y="1950748"/>
            <a:ext cx="334308" cy="250418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206" y="2804108"/>
            <a:ext cx="326451" cy="32645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02" y="2828910"/>
            <a:ext cx="295549" cy="29554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444" y="3767727"/>
            <a:ext cx="289449" cy="28944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94" y="1903316"/>
            <a:ext cx="345281" cy="34528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858" y="3782019"/>
            <a:ext cx="277132" cy="2771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3889 L -4.58333E-6 -0.14814 " pathEditMode="relative" rAng="0" ptsTypes="AA">
                                      <p:cBhvr>
                                        <p:cTn id="39" dur="750" spd="-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58333E-6 0.03843 L -4.58333E-6 -3.7037E-6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3889 L -4.58333E-6 -0.14814 " pathEditMode="relative" rAng="0" ptsTypes="AA">
                                      <p:cBhvr>
                                        <p:cTn id="46" dur="750" spd="-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58333E-6 0.03843 L -4.58333E-6 -3.7037E-6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3889 L -4.58333E-6 -0.14814 " pathEditMode="relative" rAng="0" ptsTypes="AA">
                                      <p:cBhvr>
                                        <p:cTn id="53" dur="750" spd="-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58333E-6 0.03843 L -4.58333E-6 -3.7037E-6 " pathEditMode="relative" rAng="0" ptsTypes="AA">
                                      <p:cBhvr>
                                        <p:cTn id="55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3889 L -4.58333E-6 -0.14814 " pathEditMode="relative" rAng="0" ptsTypes="AA">
                                      <p:cBhvr>
                                        <p:cTn id="60" dur="750" spd="-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58333E-6 0.03843 L -4.58333E-6 -3.7037E-6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3889 L -4.58333E-6 -0.14814 " pathEditMode="relative" rAng="0" ptsTypes="AA">
                                      <p:cBhvr>
                                        <p:cTn id="67" dur="750" spd="-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58333E-6 0.03843 L -4.58333E-6 -3.7037E-6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3889 L -4.58333E-6 -0.14814 " pathEditMode="relative" rAng="0" ptsTypes="AA">
                                      <p:cBhvr>
                                        <p:cTn id="74" dur="750" spd="-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58333E-6 0.03843 L -4.58333E-6 -3.7037E-6 " pathEditMode="relative" rAng="0" ptsTypes="AA">
                                      <p:cBhvr>
                                        <p:cTn id="76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  <p:bldP spid="82" grpId="0" animBg="1"/>
      <p:bldP spid="82" grpId="1" animBg="1"/>
      <p:bldP spid="82" grpId="2" animBg="1"/>
      <p:bldP spid="83" grpId="0" animBg="1"/>
      <p:bldP spid="83" grpId="1" animBg="1"/>
      <p:bldP spid="83" grpId="2" animBg="1"/>
      <p:bldP spid="84" grpId="0" animBg="1"/>
      <p:bldP spid="84" grpId="1" animBg="1"/>
      <p:bldP spid="84" grpId="2" animBg="1"/>
      <p:bldP spid="85" grpId="0" animBg="1"/>
      <p:bldP spid="85" grpId="1" animBg="1"/>
      <p:bldP spid="85" grpId="2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 5"/>
          <p:cNvSpPr/>
          <p:nvPr/>
        </p:nvSpPr>
        <p:spPr bwMode="auto">
          <a:xfrm>
            <a:off x="1955872" y="1553938"/>
            <a:ext cx="1401869" cy="1205292"/>
          </a:xfrm>
          <a:custGeom>
            <a:avLst/>
            <a:gdLst>
              <a:gd name="T0" fmla="*/ 17 w 525"/>
              <a:gd name="T1" fmla="*/ 451 h 451"/>
              <a:gd name="T2" fmla="*/ 6 w 525"/>
              <a:gd name="T3" fmla="*/ 431 h 451"/>
              <a:gd name="T4" fmla="*/ 251 w 525"/>
              <a:gd name="T5" fmla="*/ 10 h 451"/>
              <a:gd name="T6" fmla="*/ 274 w 525"/>
              <a:gd name="T7" fmla="*/ 10 h 451"/>
              <a:gd name="T8" fmla="*/ 519 w 525"/>
              <a:gd name="T9" fmla="*/ 431 h 451"/>
              <a:gd name="T10" fmla="*/ 508 w 525"/>
              <a:gd name="T11" fmla="*/ 451 h 451"/>
              <a:gd name="T12" fmla="*/ 17 w 525"/>
              <a:gd name="T13" fmla="*/ 451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5" h="451">
                <a:moveTo>
                  <a:pt x="17" y="451"/>
                </a:moveTo>
                <a:cubicBezTo>
                  <a:pt x="5" y="451"/>
                  <a:pt x="0" y="442"/>
                  <a:pt x="6" y="431"/>
                </a:cubicBezTo>
                <a:cubicBezTo>
                  <a:pt x="251" y="10"/>
                  <a:pt x="251" y="10"/>
                  <a:pt x="251" y="10"/>
                </a:cubicBezTo>
                <a:cubicBezTo>
                  <a:pt x="257" y="0"/>
                  <a:pt x="268" y="0"/>
                  <a:pt x="274" y="10"/>
                </a:cubicBezTo>
                <a:cubicBezTo>
                  <a:pt x="519" y="431"/>
                  <a:pt x="519" y="431"/>
                  <a:pt x="519" y="431"/>
                </a:cubicBezTo>
                <a:cubicBezTo>
                  <a:pt x="525" y="442"/>
                  <a:pt x="520" y="451"/>
                  <a:pt x="508" y="451"/>
                </a:cubicBezTo>
                <a:lnTo>
                  <a:pt x="17" y="451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>
                  <a:lumMod val="82000"/>
                  <a:lumOff val="18000"/>
                </a:srgb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8" name="Freeform 5"/>
          <p:cNvSpPr/>
          <p:nvPr/>
        </p:nvSpPr>
        <p:spPr bwMode="auto">
          <a:xfrm>
            <a:off x="1113079" y="2920130"/>
            <a:ext cx="1401869" cy="1205292"/>
          </a:xfrm>
          <a:custGeom>
            <a:avLst/>
            <a:gdLst>
              <a:gd name="T0" fmla="*/ 17 w 525"/>
              <a:gd name="T1" fmla="*/ 451 h 451"/>
              <a:gd name="T2" fmla="*/ 6 w 525"/>
              <a:gd name="T3" fmla="*/ 431 h 451"/>
              <a:gd name="T4" fmla="*/ 251 w 525"/>
              <a:gd name="T5" fmla="*/ 10 h 451"/>
              <a:gd name="T6" fmla="*/ 274 w 525"/>
              <a:gd name="T7" fmla="*/ 10 h 451"/>
              <a:gd name="T8" fmla="*/ 519 w 525"/>
              <a:gd name="T9" fmla="*/ 431 h 451"/>
              <a:gd name="T10" fmla="*/ 508 w 525"/>
              <a:gd name="T11" fmla="*/ 451 h 451"/>
              <a:gd name="T12" fmla="*/ 17 w 525"/>
              <a:gd name="T13" fmla="*/ 451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5" h="451">
                <a:moveTo>
                  <a:pt x="17" y="451"/>
                </a:moveTo>
                <a:cubicBezTo>
                  <a:pt x="5" y="451"/>
                  <a:pt x="0" y="442"/>
                  <a:pt x="6" y="431"/>
                </a:cubicBezTo>
                <a:cubicBezTo>
                  <a:pt x="251" y="10"/>
                  <a:pt x="251" y="10"/>
                  <a:pt x="251" y="10"/>
                </a:cubicBezTo>
                <a:cubicBezTo>
                  <a:pt x="257" y="0"/>
                  <a:pt x="268" y="0"/>
                  <a:pt x="274" y="10"/>
                </a:cubicBezTo>
                <a:cubicBezTo>
                  <a:pt x="519" y="431"/>
                  <a:pt x="519" y="431"/>
                  <a:pt x="519" y="431"/>
                </a:cubicBezTo>
                <a:cubicBezTo>
                  <a:pt x="525" y="442"/>
                  <a:pt x="520" y="451"/>
                  <a:pt x="508" y="451"/>
                </a:cubicBezTo>
                <a:lnTo>
                  <a:pt x="17" y="451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>
                  <a:lumMod val="80000"/>
                  <a:lumOff val="20000"/>
                </a:srgb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1958385" y="2868077"/>
            <a:ext cx="1425073" cy="1219535"/>
          </a:xfrm>
          <a:custGeom>
            <a:avLst/>
            <a:gdLst>
              <a:gd name="connsiteX0" fmla="*/ 0 w 1766874"/>
              <a:gd name="connsiteY0" fmla="*/ 1766874 h 1766874"/>
              <a:gd name="connsiteX1" fmla="*/ 883437 w 1766874"/>
              <a:gd name="connsiteY1" fmla="*/ 0 h 1766874"/>
              <a:gd name="connsiteX2" fmla="*/ 1766874 w 1766874"/>
              <a:gd name="connsiteY2" fmla="*/ 1766874 h 1766874"/>
              <a:gd name="connsiteX3" fmla="*/ 0 w 1766874"/>
              <a:gd name="connsiteY3" fmla="*/ 1766874 h 176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6874" h="1766874">
                <a:moveTo>
                  <a:pt x="1766874" y="0"/>
                </a:moveTo>
                <a:lnTo>
                  <a:pt x="883437" y="1766874"/>
                </a:lnTo>
                <a:lnTo>
                  <a:pt x="0" y="0"/>
                </a:lnTo>
                <a:lnTo>
                  <a:pt x="1766874" y="0"/>
                </a:lnTo>
                <a:close/>
              </a:path>
            </a:pathLst>
          </a:custGeom>
          <a:solidFill>
            <a:srgbClr val="FFFFFF"/>
          </a:solidFill>
          <a:ln w="19050">
            <a:solidFill>
              <a:srgbClr val="F39E66"/>
            </a:solidFill>
          </a:ln>
          <a:effectLst>
            <a:outerShdw blurRad="419100" dist="571500" dir="2700000" sx="57000" sy="57000" algn="tl" rotWithShape="0">
              <a:schemeClr val="bg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989049" y="3781490"/>
            <a:ext cx="162358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会员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4952228" y="1474635"/>
            <a:ext cx="636567" cy="636567"/>
          </a:xfrm>
          <a:prstGeom prst="ellipse">
            <a:avLst/>
          </a:prstGeom>
          <a:solidFill>
            <a:srgbClr val="F39E66"/>
          </a:solidFill>
          <a:ln w="15875">
            <a:solidFill>
              <a:schemeClr val="bg1"/>
            </a:solidFill>
          </a:ln>
          <a:effectLst>
            <a:outerShdw blurRad="419100" dist="444500" dir="2700000" sx="90000" sy="90000" algn="tl" rotWithShape="0">
              <a:schemeClr val="tx1">
                <a:lumMod val="50000"/>
                <a:lumOff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4952228" y="3620850"/>
            <a:ext cx="636567" cy="636567"/>
          </a:xfrm>
          <a:prstGeom prst="ellipse">
            <a:avLst/>
          </a:prstGeom>
          <a:solidFill>
            <a:srgbClr val="F39E66"/>
          </a:solidFill>
          <a:ln w="15875">
            <a:solidFill>
              <a:schemeClr val="bg1"/>
            </a:solidFill>
          </a:ln>
          <a:effectLst>
            <a:outerShdw blurRad="419100" dist="444500" dir="2700000" sx="90000" sy="90000" algn="tl" rotWithShape="0">
              <a:schemeClr val="tx1">
                <a:lumMod val="50000"/>
                <a:lumOff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zh-CN" altLang="en-US"/>
          </a:p>
        </p:txBody>
      </p:sp>
      <p:sp>
        <p:nvSpPr>
          <p:cNvPr id="77" name="Freeform 5"/>
          <p:cNvSpPr/>
          <p:nvPr/>
        </p:nvSpPr>
        <p:spPr bwMode="auto">
          <a:xfrm>
            <a:off x="2797210" y="2914757"/>
            <a:ext cx="1401869" cy="1205292"/>
          </a:xfrm>
          <a:custGeom>
            <a:avLst/>
            <a:gdLst>
              <a:gd name="T0" fmla="*/ 17 w 525"/>
              <a:gd name="T1" fmla="*/ 451 h 451"/>
              <a:gd name="T2" fmla="*/ 6 w 525"/>
              <a:gd name="T3" fmla="*/ 431 h 451"/>
              <a:gd name="T4" fmla="*/ 251 w 525"/>
              <a:gd name="T5" fmla="*/ 10 h 451"/>
              <a:gd name="T6" fmla="*/ 274 w 525"/>
              <a:gd name="T7" fmla="*/ 10 h 451"/>
              <a:gd name="T8" fmla="*/ 519 w 525"/>
              <a:gd name="T9" fmla="*/ 431 h 451"/>
              <a:gd name="T10" fmla="*/ 508 w 525"/>
              <a:gd name="T11" fmla="*/ 451 h 451"/>
              <a:gd name="T12" fmla="*/ 17 w 525"/>
              <a:gd name="T13" fmla="*/ 451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5" h="451">
                <a:moveTo>
                  <a:pt x="17" y="451"/>
                </a:moveTo>
                <a:cubicBezTo>
                  <a:pt x="5" y="451"/>
                  <a:pt x="0" y="442"/>
                  <a:pt x="6" y="431"/>
                </a:cubicBezTo>
                <a:cubicBezTo>
                  <a:pt x="251" y="10"/>
                  <a:pt x="251" y="10"/>
                  <a:pt x="251" y="10"/>
                </a:cubicBezTo>
                <a:cubicBezTo>
                  <a:pt x="257" y="0"/>
                  <a:pt x="268" y="0"/>
                  <a:pt x="274" y="10"/>
                </a:cubicBezTo>
                <a:cubicBezTo>
                  <a:pt x="519" y="431"/>
                  <a:pt x="519" y="431"/>
                  <a:pt x="519" y="431"/>
                </a:cubicBezTo>
                <a:cubicBezTo>
                  <a:pt x="525" y="442"/>
                  <a:pt x="520" y="451"/>
                  <a:pt x="508" y="451"/>
                </a:cubicBezTo>
                <a:lnTo>
                  <a:pt x="17" y="451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>
                  <a:lumMod val="84000"/>
                  <a:lumOff val="16000"/>
                </a:srgb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688750" y="3761137"/>
            <a:ext cx="162358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营销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805075" y="1585701"/>
            <a:ext cx="2139360" cy="431297"/>
            <a:chOff x="5805075" y="1463829"/>
            <a:chExt cx="2139360" cy="431297"/>
          </a:xfrm>
        </p:grpSpPr>
        <p:sp>
          <p:nvSpPr>
            <p:cNvPr id="40" name="TextBox 39"/>
            <p:cNvSpPr txBox="1"/>
            <p:nvPr/>
          </p:nvSpPr>
          <p:spPr>
            <a:xfrm>
              <a:off x="5818929" y="1463829"/>
              <a:ext cx="1364353" cy="204171"/>
            </a:xfrm>
            <a:prstGeom prst="rect">
              <a:avLst/>
            </a:prstGeom>
            <a:noFill/>
          </p:spPr>
          <p:txBody>
            <a:bodyPr wrap="square" lIns="34554" tIns="17278" rIns="34554" bIns="17278" rtlCol="0">
              <a:spAutoFit/>
            </a:bodyPr>
            <a:lstStyle/>
            <a:p>
              <a:pPr lvl="0"/>
              <a:r>
                <a:rPr lang="zh-CN" altLang="en-US" sz="1100" b="1" smtClean="0">
                  <a:solidFill>
                    <a:srgbClr val="F39E66"/>
                  </a:solidFill>
                  <a:latin typeface="+mj-ea"/>
                  <a:ea typeface="+mj-ea"/>
                </a:rPr>
                <a:t>收银</a:t>
              </a:r>
              <a:r>
                <a:rPr lang="en-US" altLang="zh-CN" sz="1100" b="1" smtClean="0">
                  <a:solidFill>
                    <a:srgbClr val="F39E66"/>
                  </a:solidFill>
                  <a:latin typeface="+mj-ea"/>
                  <a:ea typeface="+mj-ea"/>
                </a:rPr>
                <a:t>——</a:t>
              </a:r>
              <a:r>
                <a:rPr lang="zh-CN" altLang="en-US" sz="1100" b="1" smtClean="0">
                  <a:solidFill>
                    <a:srgbClr val="F39E66"/>
                  </a:solidFill>
                  <a:latin typeface="+mj-ea"/>
                  <a:ea typeface="+mj-ea"/>
                </a:rPr>
                <a:t>聚合支付</a:t>
              </a:r>
              <a:endParaRPr lang="zh-CN" altLang="en-US" sz="1100" b="1" dirty="0">
                <a:solidFill>
                  <a:srgbClr val="F39E66"/>
                </a:solidFill>
                <a:latin typeface="+mj-ea"/>
                <a:ea typeface="+mj-ea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5805075" y="1673975"/>
              <a:ext cx="2139360" cy="221151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smtClean="0">
                  <a:solidFill>
                    <a:schemeClr val="bg1">
                      <a:lumMod val="50000"/>
                    </a:schemeClr>
                  </a:solidFill>
                </a:rPr>
                <a:t>（支持微信、支付宝、信用卡、花呗）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1" name="文本框 54"/>
          <p:cNvSpPr txBox="1"/>
          <p:nvPr/>
        </p:nvSpPr>
        <p:spPr>
          <a:xfrm>
            <a:off x="1869812" y="2461535"/>
            <a:ext cx="162358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收银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4952228" y="2553044"/>
            <a:ext cx="636567" cy="636567"/>
          </a:xfrm>
          <a:prstGeom prst="ellipse">
            <a:avLst/>
          </a:prstGeom>
          <a:solidFill>
            <a:srgbClr val="F39E66"/>
          </a:solidFill>
          <a:ln w="15875">
            <a:solidFill>
              <a:schemeClr val="bg1"/>
            </a:solidFill>
          </a:ln>
          <a:effectLst>
            <a:outerShdw blurRad="419100" dist="444500" dir="2700000" sx="90000" sy="90000" algn="tl" rotWithShape="0">
              <a:schemeClr val="tx1">
                <a:lumMod val="50000"/>
                <a:lumOff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8"/>
          <p:cNvSpPr/>
          <p:nvPr/>
        </p:nvSpPr>
        <p:spPr bwMode="auto">
          <a:xfrm>
            <a:off x="2585033" y="507309"/>
            <a:ext cx="3973935" cy="268415"/>
          </a:xfrm>
          <a:custGeom>
            <a:avLst/>
            <a:gdLst>
              <a:gd name="T0" fmla="*/ 2041 w 5248"/>
              <a:gd name="T1" fmla="*/ 0 h 600"/>
              <a:gd name="T2" fmla="*/ 3207 w 5248"/>
              <a:gd name="T3" fmla="*/ 0 h 600"/>
              <a:gd name="T4" fmla="*/ 4948 w 5248"/>
              <a:gd name="T5" fmla="*/ 0 h 600"/>
              <a:gd name="T6" fmla="*/ 5248 w 5248"/>
              <a:gd name="T7" fmla="*/ 300 h 600"/>
              <a:gd name="T8" fmla="*/ 4948 w 5248"/>
              <a:gd name="T9" fmla="*/ 600 h 600"/>
              <a:gd name="T10" fmla="*/ 3207 w 5248"/>
              <a:gd name="T11" fmla="*/ 600 h 600"/>
              <a:gd name="T12" fmla="*/ 2041 w 5248"/>
              <a:gd name="T13" fmla="*/ 600 h 600"/>
              <a:gd name="T14" fmla="*/ 300 w 5248"/>
              <a:gd name="T15" fmla="*/ 600 h 600"/>
              <a:gd name="T16" fmla="*/ 0 w 5248"/>
              <a:gd name="T17" fmla="*/ 300 h 600"/>
              <a:gd name="T18" fmla="*/ 300 w 5248"/>
              <a:gd name="T19" fmla="*/ 0 h 600"/>
              <a:gd name="T20" fmla="*/ 2041 w 5248"/>
              <a:gd name="T21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48" h="600">
                <a:moveTo>
                  <a:pt x="2041" y="0"/>
                </a:moveTo>
                <a:lnTo>
                  <a:pt x="3207" y="0"/>
                </a:lnTo>
                <a:lnTo>
                  <a:pt x="4948" y="0"/>
                </a:lnTo>
                <a:lnTo>
                  <a:pt x="5248" y="300"/>
                </a:lnTo>
                <a:lnTo>
                  <a:pt x="4948" y="600"/>
                </a:lnTo>
                <a:lnTo>
                  <a:pt x="3207" y="600"/>
                </a:lnTo>
                <a:lnTo>
                  <a:pt x="2041" y="600"/>
                </a:lnTo>
                <a:lnTo>
                  <a:pt x="300" y="600"/>
                </a:lnTo>
                <a:lnTo>
                  <a:pt x="0" y="300"/>
                </a:lnTo>
                <a:lnTo>
                  <a:pt x="300" y="0"/>
                </a:lnTo>
                <a:lnTo>
                  <a:pt x="2041" y="0"/>
                </a:lnTo>
                <a:close/>
              </a:path>
            </a:pathLst>
          </a:custGeom>
          <a:solidFill>
            <a:srgbClr val="F39E66"/>
          </a:solidFill>
          <a:ln w="12700">
            <a:solidFill>
              <a:schemeClr val="bg1"/>
            </a:solidFill>
          </a:ln>
          <a:effectLst>
            <a:outerShdw blurRad="279400" dist="292100" dir="2700000" sx="98000" sy="98000" algn="tl" rotWithShape="0">
              <a:schemeClr val="tx1">
                <a:lumMod val="50000"/>
                <a:lumOff val="50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TextBox 44"/>
          <p:cNvSpPr txBox="1"/>
          <p:nvPr/>
        </p:nvSpPr>
        <p:spPr>
          <a:xfrm>
            <a:off x="2757969" y="500614"/>
            <a:ext cx="362806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50" spc="70">
                <a:solidFill>
                  <a:schemeClr val="bg1"/>
                </a:solidFill>
                <a:latin typeface="+mj-ea"/>
                <a:ea typeface="+mj-ea"/>
              </a:rPr>
              <a:t>一</a:t>
            </a:r>
            <a:r>
              <a:rPr lang="zh-CN" altLang="en-US" sz="1150" spc="70" smtClean="0">
                <a:solidFill>
                  <a:schemeClr val="bg1"/>
                </a:solidFill>
                <a:latin typeface="+mj-ea"/>
                <a:ea typeface="+mj-ea"/>
              </a:rPr>
              <a:t>站式解决商家</a:t>
            </a:r>
            <a:r>
              <a:rPr lang="en-US" altLang="zh-CN" sz="1150" spc="70" smtClean="0">
                <a:solidFill>
                  <a:schemeClr val="bg1"/>
                </a:solidFill>
                <a:latin typeface="+mj-ea"/>
                <a:ea typeface="+mj-ea"/>
              </a:rPr>
              <a:t>”</a:t>
            </a:r>
            <a:r>
              <a:rPr lang="zh-CN" altLang="en-US" sz="1150" spc="70" smtClean="0">
                <a:solidFill>
                  <a:schemeClr val="bg1"/>
                </a:solidFill>
                <a:latin typeface="+mj-ea"/>
                <a:ea typeface="+mj-ea"/>
              </a:rPr>
              <a:t>收银、会员、营销</a:t>
            </a:r>
            <a:r>
              <a:rPr lang="en-US" altLang="zh-CN" sz="1150" spc="70" smtClean="0">
                <a:solidFill>
                  <a:schemeClr val="bg1"/>
                </a:solidFill>
                <a:latin typeface="+mj-ea"/>
                <a:ea typeface="+mj-ea"/>
              </a:rPr>
              <a:t>”</a:t>
            </a:r>
            <a:r>
              <a:rPr lang="zh-CN" altLang="en-US" sz="1150" spc="70" smtClean="0">
                <a:solidFill>
                  <a:schemeClr val="bg1"/>
                </a:solidFill>
                <a:latin typeface="+mj-ea"/>
                <a:ea typeface="+mj-ea"/>
              </a:rPr>
              <a:t>方面的难题</a:t>
            </a:r>
            <a:endParaRPr lang="zh-CN" altLang="en-US" sz="1150" spc="7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149" y="2068038"/>
            <a:ext cx="323544" cy="3235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49" y="3338341"/>
            <a:ext cx="350237" cy="3502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657" y="3384306"/>
            <a:ext cx="306276" cy="3062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115" y="3086110"/>
            <a:ext cx="811968" cy="342831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5818928" y="2652428"/>
            <a:ext cx="2550372" cy="445595"/>
            <a:chOff x="5805074" y="1463829"/>
            <a:chExt cx="2550372" cy="445595"/>
          </a:xfrm>
        </p:grpSpPr>
        <p:sp>
          <p:nvSpPr>
            <p:cNvPr id="47" name="TextBox 39"/>
            <p:cNvSpPr txBox="1"/>
            <p:nvPr/>
          </p:nvSpPr>
          <p:spPr>
            <a:xfrm>
              <a:off x="5818929" y="1463829"/>
              <a:ext cx="1364353" cy="204171"/>
            </a:xfrm>
            <a:prstGeom prst="rect">
              <a:avLst/>
            </a:prstGeom>
            <a:noFill/>
          </p:spPr>
          <p:txBody>
            <a:bodyPr wrap="square" lIns="34554" tIns="17278" rIns="34554" bIns="17278" rtlCol="0">
              <a:spAutoFit/>
            </a:bodyPr>
            <a:lstStyle/>
            <a:p>
              <a:pPr lvl="0"/>
              <a:r>
                <a:rPr lang="zh-CN" altLang="en-US" sz="1100" b="1">
                  <a:solidFill>
                    <a:srgbClr val="F39E66"/>
                  </a:solidFill>
                  <a:latin typeface="+mj-ea"/>
                  <a:ea typeface="+mj-ea"/>
                </a:rPr>
                <a:t>会员</a:t>
              </a:r>
              <a:r>
                <a:rPr lang="en-US" altLang="zh-CN" sz="1100" b="1" smtClean="0">
                  <a:solidFill>
                    <a:srgbClr val="F39E66"/>
                  </a:solidFill>
                  <a:latin typeface="+mj-ea"/>
                  <a:ea typeface="+mj-ea"/>
                </a:rPr>
                <a:t>——</a:t>
              </a:r>
              <a:r>
                <a:rPr lang="zh-CN" altLang="en-US" sz="1100" b="1" smtClean="0">
                  <a:solidFill>
                    <a:srgbClr val="F39E66"/>
                  </a:solidFill>
                  <a:latin typeface="+mj-ea"/>
                  <a:ea typeface="+mj-ea"/>
                </a:rPr>
                <a:t>支付即会员</a:t>
              </a:r>
              <a:endParaRPr lang="zh-CN" altLang="en-US" sz="1100" b="1" dirty="0">
                <a:solidFill>
                  <a:srgbClr val="F39E66"/>
                </a:solidFill>
                <a:latin typeface="+mj-ea"/>
                <a:ea typeface="+mj-ea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5805074" y="1673975"/>
              <a:ext cx="2550372" cy="235449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smtClean="0">
                  <a:solidFill>
                    <a:schemeClr val="bg1">
                      <a:lumMod val="50000"/>
                    </a:schemeClr>
                  </a:solidFill>
                </a:rPr>
                <a:t>（把原来没有链接的消费者变成有链接的会员）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805075" y="3709156"/>
            <a:ext cx="2564225" cy="611794"/>
            <a:chOff x="5805074" y="1463829"/>
            <a:chExt cx="2564225" cy="611794"/>
          </a:xfrm>
        </p:grpSpPr>
        <p:sp>
          <p:nvSpPr>
            <p:cNvPr id="58" name="TextBox 39"/>
            <p:cNvSpPr txBox="1"/>
            <p:nvPr/>
          </p:nvSpPr>
          <p:spPr>
            <a:xfrm>
              <a:off x="5818929" y="1463829"/>
              <a:ext cx="1364353" cy="204171"/>
            </a:xfrm>
            <a:prstGeom prst="rect">
              <a:avLst/>
            </a:prstGeom>
            <a:noFill/>
          </p:spPr>
          <p:txBody>
            <a:bodyPr wrap="square" lIns="34554" tIns="17278" rIns="34554" bIns="17278" rtlCol="0">
              <a:spAutoFit/>
            </a:bodyPr>
            <a:lstStyle/>
            <a:p>
              <a:pPr lvl="0"/>
              <a:r>
                <a:rPr lang="zh-CN" altLang="en-US" sz="1100" b="1" smtClean="0">
                  <a:solidFill>
                    <a:srgbClr val="F39E66"/>
                  </a:solidFill>
                  <a:latin typeface="+mj-ea"/>
                  <a:ea typeface="+mj-ea"/>
                </a:rPr>
                <a:t>营销</a:t>
              </a:r>
              <a:r>
                <a:rPr lang="en-US" altLang="zh-CN" sz="1100" b="1" smtClean="0">
                  <a:solidFill>
                    <a:srgbClr val="F39E66"/>
                  </a:solidFill>
                  <a:latin typeface="+mj-ea"/>
                  <a:ea typeface="+mj-ea"/>
                </a:rPr>
                <a:t>——</a:t>
              </a:r>
              <a:r>
                <a:rPr lang="zh-CN" altLang="en-US" sz="1100" b="1" smtClean="0">
                  <a:solidFill>
                    <a:srgbClr val="F39E66"/>
                  </a:solidFill>
                  <a:latin typeface="+mj-ea"/>
                  <a:ea typeface="+mj-ea"/>
                </a:rPr>
                <a:t>固化会员</a:t>
              </a:r>
              <a:endParaRPr lang="zh-CN" altLang="en-US" sz="1100" b="1" dirty="0">
                <a:solidFill>
                  <a:srgbClr val="F39E66"/>
                </a:solidFill>
                <a:latin typeface="+mj-ea"/>
                <a:ea typeface="+mj-ea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5805074" y="1673975"/>
              <a:ext cx="2564225" cy="401648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smtClean="0">
                  <a:solidFill>
                    <a:schemeClr val="bg1">
                      <a:lumMod val="50000"/>
                    </a:schemeClr>
                  </a:solidFill>
                </a:rPr>
                <a:t>（有了会员是为了做营销，把会员留住，通过会员营销，提高消费者粘性，引导到店二次消费）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84" y="2687258"/>
            <a:ext cx="321853" cy="32185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54" y="1638816"/>
            <a:ext cx="302112" cy="30211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84" y="3754001"/>
            <a:ext cx="320083" cy="320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3889 L -4.58333E-6 -0.14814 " pathEditMode="relative" rAng="0" ptsTypes="AA">
                                      <p:cBhvr>
                                        <p:cTn id="21" dur="75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58333E-6 0.03843 L -4.58333E-6 -3.7037E-6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3981 L 3.125E-6 0.14815 " pathEditMode="relative" rAng="0" ptsTypes="AA">
                                      <p:cBhvr>
                                        <p:cTn id="28" dur="750" spd="-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125E-6 -0.03981 L 3.125E-6 -3.7037E-6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3981 L 3.125E-6 0.14815 " pathEditMode="relative" rAng="0" ptsTypes="AA">
                                      <p:cBhvr>
                                        <p:cTn id="35" dur="75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125E-6 -0.03981 L 3.125E-6 -3.7037E-6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pat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66667E-6 0 L 1.66667E-6 0.19861 " pathEditMode="relative" rAng="0" ptsTypes="AA">
                                      <p:cBhvr>
                                        <p:cTn id="62" dur="75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93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66667E-6 -4.07407E-6 L 1.66667E-6 -0.19907 " pathEditMode="relative" rAng="0" ptsTypes="AA">
                                      <p:cBhvr>
                                        <p:cTn id="66" dur="75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5" grpId="2" animBg="1"/>
      <p:bldP spid="78" grpId="0" animBg="1"/>
      <p:bldP spid="78" grpId="1" animBg="1"/>
      <p:bldP spid="78" grpId="2" animBg="1"/>
      <p:bldP spid="49" grpId="0" animBg="1"/>
      <p:bldP spid="55" grpId="0"/>
      <p:bldP spid="44" grpId="0" animBg="1"/>
      <p:bldP spid="44" grpId="1" animBg="1"/>
      <p:bldP spid="46" grpId="0" animBg="1"/>
      <p:bldP spid="46" grpId="1" animBg="1"/>
      <p:bldP spid="77" grpId="0" animBg="1"/>
      <p:bldP spid="77" grpId="1" animBg="1"/>
      <p:bldP spid="77" grpId="2" animBg="1"/>
      <p:bldP spid="56" grpId="0"/>
      <p:bldP spid="31" grpId="0"/>
      <p:bldP spid="45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22683" y="1129142"/>
            <a:ext cx="1070098" cy="601937"/>
          </a:xfrm>
          <a:prstGeom prst="roundRect">
            <a:avLst>
              <a:gd name="adj" fmla="val 8754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>
                  <a:lumMod val="84000"/>
                  <a:lumOff val="16000"/>
                </a:srgbClr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342900" dist="292100" dir="2700000" sx="90000" sy="90000" algn="tl" rotWithShape="0">
              <a:schemeClr val="tx1">
                <a:lumMod val="50000"/>
                <a:lumOff val="50000"/>
                <a:alpha val="3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23721" y="1185149"/>
            <a:ext cx="84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-1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常</a:t>
            </a:r>
            <a:r>
              <a:rPr lang="zh-CN" altLang="en-US" spc="-10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规打折</a:t>
            </a:r>
            <a:endParaRPr lang="en-US" altLang="zh-CN" spc="-10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zh-CN" altLang="en-US" spc="-10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（九折）</a:t>
            </a:r>
            <a:endParaRPr lang="en-US" altLang="zh-CN" spc="-10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8341" y="1190351"/>
            <a:ext cx="60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VS</a:t>
            </a:r>
            <a:endParaRPr lang="zh-CN" altLang="en-US" sz="2400" dirty="0">
              <a:solidFill>
                <a:schemeClr val="accent2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907656" y="2326989"/>
            <a:ext cx="2176682" cy="1125071"/>
            <a:chOff x="5189063" y="2182686"/>
            <a:chExt cx="2176682" cy="1125071"/>
          </a:xfrm>
        </p:grpSpPr>
        <p:sp>
          <p:nvSpPr>
            <p:cNvPr id="103" name="圆角矩形 102"/>
            <p:cNvSpPr/>
            <p:nvPr/>
          </p:nvSpPr>
          <p:spPr>
            <a:xfrm rot="5400000">
              <a:off x="6194822" y="1176927"/>
              <a:ext cx="165164" cy="2176682"/>
            </a:xfrm>
            <a:prstGeom prst="roundRect">
              <a:avLst/>
            </a:prstGeom>
            <a:solidFill>
              <a:schemeClr val="accent1"/>
            </a:solidFill>
            <a:ln w="19050">
              <a:noFill/>
            </a:ln>
            <a:effectLst>
              <a:innerShdw blurRad="63500" dist="50800" dir="13500000">
                <a:prstClr val="black">
                  <a:alpha val="1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4944" tIns="51846" rIns="103693" bIns="51846" rtlCol="0" anchor="ctr"/>
            <a:lstStyle/>
            <a:p>
              <a:pPr defTabSz="1234440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圆角矩形 103"/>
            <p:cNvSpPr/>
            <p:nvPr/>
          </p:nvSpPr>
          <p:spPr>
            <a:xfrm rot="5400000">
              <a:off x="6194822" y="1526243"/>
              <a:ext cx="165164" cy="2176682"/>
            </a:xfrm>
            <a:prstGeom prst="roundRect">
              <a:avLst/>
            </a:prstGeom>
            <a:solidFill>
              <a:srgbClr val="EFA22F"/>
            </a:solidFill>
            <a:ln w="19050">
              <a:noFill/>
            </a:ln>
            <a:effectLst>
              <a:innerShdw blurRad="63500" dist="50800" dir="13500000">
                <a:prstClr val="black">
                  <a:alpha val="1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4944" tIns="51846" rIns="103693" bIns="51846" rtlCol="0" anchor="ctr"/>
            <a:lstStyle/>
            <a:p>
              <a:pPr defTabSz="1234440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圆角矩形 104"/>
            <p:cNvSpPr/>
            <p:nvPr/>
          </p:nvSpPr>
          <p:spPr>
            <a:xfrm rot="5400000">
              <a:off x="6194822" y="1832051"/>
              <a:ext cx="165164" cy="2176682"/>
            </a:xfrm>
            <a:prstGeom prst="roundRect">
              <a:avLst/>
            </a:prstGeom>
            <a:solidFill>
              <a:schemeClr val="accent1"/>
            </a:solidFill>
            <a:ln w="19050">
              <a:noFill/>
            </a:ln>
            <a:effectLst>
              <a:innerShdw blurRad="63500" dist="50800" dir="13500000">
                <a:prstClr val="black">
                  <a:alpha val="1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4944" tIns="51846" rIns="103693" bIns="51846" rtlCol="0" anchor="ctr"/>
            <a:lstStyle/>
            <a:p>
              <a:pPr defTabSz="1234440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圆角矩形 107"/>
            <p:cNvSpPr/>
            <p:nvPr/>
          </p:nvSpPr>
          <p:spPr>
            <a:xfrm rot="5400000">
              <a:off x="6194822" y="2136834"/>
              <a:ext cx="165164" cy="2176682"/>
            </a:xfrm>
            <a:prstGeom prst="roundRect">
              <a:avLst/>
            </a:prstGeom>
            <a:solidFill>
              <a:srgbClr val="B5816F"/>
            </a:solidFill>
            <a:ln w="19050">
              <a:noFill/>
            </a:ln>
            <a:effectLst>
              <a:innerShdw blurRad="63500" dist="50800" dir="13500000">
                <a:prstClr val="black">
                  <a:alpha val="1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4944" tIns="51846" rIns="103693" bIns="51846" rtlCol="0" anchor="ctr"/>
            <a:lstStyle/>
            <a:p>
              <a:pPr defTabSz="1234440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3" name="圆角矩形 112"/>
          <p:cNvSpPr/>
          <p:nvPr/>
        </p:nvSpPr>
        <p:spPr>
          <a:xfrm rot="5400000">
            <a:off x="5913414" y="1321231"/>
            <a:ext cx="165164" cy="217668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>
                  <a:lumMod val="84000"/>
                  <a:lumOff val="16000"/>
                </a:srgbClr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203200" dist="88900" dir="2700000" sx="90000" sy="90000" algn="tl" rotWithShape="0">
              <a:schemeClr val="tx1">
                <a:lumMod val="50000"/>
                <a:lumOff val="50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4" name="圆角矩形 113"/>
          <p:cNvSpPr/>
          <p:nvPr/>
        </p:nvSpPr>
        <p:spPr>
          <a:xfrm rot="5400000">
            <a:off x="5913412" y="1670547"/>
            <a:ext cx="165164" cy="217668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>
                  <a:lumMod val="84000"/>
                  <a:lumOff val="16000"/>
                </a:srgb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  <a:effectLst>
            <a:outerShdw blurRad="203200" dist="88900" dir="2700000" sx="90000" sy="90000" algn="tl" rotWithShape="0">
              <a:schemeClr val="tx1">
                <a:lumMod val="50000"/>
                <a:lumOff val="50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5" name="圆角矩形 114"/>
          <p:cNvSpPr/>
          <p:nvPr/>
        </p:nvSpPr>
        <p:spPr>
          <a:xfrm rot="5400000">
            <a:off x="5913411" y="1976353"/>
            <a:ext cx="165164" cy="217668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>
                  <a:lumMod val="84000"/>
                  <a:lumOff val="16000"/>
                </a:srgb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  <a:effectLst>
            <a:outerShdw blurRad="203200" dist="88900" dir="2700000" sx="90000" sy="90000" algn="tl" rotWithShape="0">
              <a:schemeClr val="tx1">
                <a:lumMod val="50000"/>
                <a:lumOff val="50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6" name="圆角矩形 115"/>
          <p:cNvSpPr/>
          <p:nvPr/>
        </p:nvSpPr>
        <p:spPr>
          <a:xfrm rot="5400000">
            <a:off x="5913414" y="2281138"/>
            <a:ext cx="165164" cy="217668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>
                  <a:lumMod val="84000"/>
                  <a:lumOff val="16000"/>
                </a:srgb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  <a:effectLst>
            <a:outerShdw blurRad="203200" dist="88900" dir="2700000" sx="90000" sy="90000" algn="tl" rotWithShape="0">
              <a:schemeClr val="tx1">
                <a:lumMod val="50000"/>
                <a:lumOff val="50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000430" y="2326989"/>
            <a:ext cx="2234770" cy="1125072"/>
            <a:chOff x="1632483" y="2213722"/>
            <a:chExt cx="2234770" cy="1125072"/>
          </a:xfrm>
        </p:grpSpPr>
        <p:sp>
          <p:nvSpPr>
            <p:cNvPr id="133" name="圆角矩形 132"/>
            <p:cNvSpPr/>
            <p:nvPr/>
          </p:nvSpPr>
          <p:spPr>
            <a:xfrm rot="5400000">
              <a:off x="2667285" y="1178920"/>
              <a:ext cx="165165" cy="2234770"/>
            </a:xfrm>
            <a:prstGeom prst="roundRect">
              <a:avLst/>
            </a:prstGeom>
            <a:solidFill>
              <a:schemeClr val="accent1"/>
            </a:solidFill>
            <a:ln w="19050">
              <a:noFill/>
            </a:ln>
            <a:effectLst>
              <a:innerShdw blurRad="63500" dist="50800" dir="13500000">
                <a:prstClr val="black">
                  <a:alpha val="1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4944" tIns="51846" rIns="103693" bIns="51846" rtlCol="0" anchor="ctr"/>
            <a:lstStyle/>
            <a:p>
              <a:pPr defTabSz="1234440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圆角矩形 133"/>
            <p:cNvSpPr/>
            <p:nvPr/>
          </p:nvSpPr>
          <p:spPr>
            <a:xfrm rot="5400000">
              <a:off x="2667285" y="1528236"/>
              <a:ext cx="165165" cy="2234770"/>
            </a:xfrm>
            <a:prstGeom prst="roundRect">
              <a:avLst/>
            </a:prstGeom>
            <a:solidFill>
              <a:srgbClr val="EFA22F"/>
            </a:solidFill>
            <a:ln w="19050">
              <a:noFill/>
            </a:ln>
            <a:effectLst>
              <a:innerShdw blurRad="63500" dist="50800" dir="13500000">
                <a:prstClr val="black">
                  <a:alpha val="1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4944" tIns="51846" rIns="103693" bIns="51846" rtlCol="0" anchor="ctr"/>
            <a:lstStyle/>
            <a:p>
              <a:pPr defTabSz="1234440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圆角矩形 134"/>
            <p:cNvSpPr/>
            <p:nvPr/>
          </p:nvSpPr>
          <p:spPr>
            <a:xfrm rot="5400000">
              <a:off x="2667285" y="1834044"/>
              <a:ext cx="165165" cy="2234770"/>
            </a:xfrm>
            <a:prstGeom prst="roundRect">
              <a:avLst/>
            </a:prstGeom>
            <a:solidFill>
              <a:schemeClr val="accent1"/>
            </a:solidFill>
            <a:ln w="19050">
              <a:noFill/>
            </a:ln>
            <a:effectLst>
              <a:innerShdw blurRad="63500" dist="50800" dir="13500000">
                <a:prstClr val="black">
                  <a:alpha val="1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4944" tIns="51846" rIns="103693" bIns="51846" rtlCol="0" anchor="ctr"/>
            <a:lstStyle/>
            <a:p>
              <a:pPr defTabSz="1234440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圆角矩形 135"/>
            <p:cNvSpPr/>
            <p:nvPr/>
          </p:nvSpPr>
          <p:spPr>
            <a:xfrm rot="5400000">
              <a:off x="2667285" y="2138827"/>
              <a:ext cx="165165" cy="2234770"/>
            </a:xfrm>
            <a:prstGeom prst="roundRect">
              <a:avLst/>
            </a:prstGeom>
            <a:solidFill>
              <a:srgbClr val="B5816F"/>
            </a:solidFill>
            <a:ln w="19050">
              <a:noFill/>
            </a:ln>
            <a:effectLst>
              <a:innerShdw blurRad="63500" dist="50800" dir="13500000">
                <a:prstClr val="black">
                  <a:alpha val="1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4944" tIns="51846" rIns="103693" bIns="51846" rtlCol="0" anchor="ctr"/>
            <a:lstStyle/>
            <a:p>
              <a:pPr defTabSz="1234440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7" name="圆角矩形 136"/>
          <p:cNvSpPr/>
          <p:nvPr/>
        </p:nvSpPr>
        <p:spPr>
          <a:xfrm rot="16200000">
            <a:off x="3132770" y="1391706"/>
            <a:ext cx="165164" cy="20357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>
                  <a:lumMod val="84000"/>
                  <a:lumOff val="16000"/>
                </a:srgbClr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203200" dist="88900" dir="2700000" sx="90000" sy="90000" algn="tl" rotWithShape="0">
              <a:schemeClr val="tx1">
                <a:lumMod val="50000"/>
                <a:lumOff val="50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8" name="圆角矩形 137"/>
          <p:cNvSpPr/>
          <p:nvPr/>
        </p:nvSpPr>
        <p:spPr>
          <a:xfrm rot="16200000">
            <a:off x="3128262" y="1740590"/>
            <a:ext cx="165164" cy="203659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>
                  <a:lumMod val="84000"/>
                  <a:lumOff val="16000"/>
                </a:srgb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  <a:effectLst>
            <a:outerShdw blurRad="203200" dist="88900" dir="2700000" sx="90000" sy="90000" algn="tl" rotWithShape="0">
              <a:schemeClr val="tx1">
                <a:lumMod val="50000"/>
                <a:lumOff val="50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9" name="圆角矩形 138"/>
          <p:cNvSpPr/>
          <p:nvPr/>
        </p:nvSpPr>
        <p:spPr>
          <a:xfrm rot="16200000">
            <a:off x="3062779" y="1980524"/>
            <a:ext cx="165164" cy="2168344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>
                  <a:lumMod val="84000"/>
                  <a:lumOff val="16000"/>
                </a:srgb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  <a:effectLst>
            <a:outerShdw blurRad="203200" dist="88900" dir="2700000" sx="90000" sy="90000" algn="tl" rotWithShape="0">
              <a:schemeClr val="tx1">
                <a:lumMod val="50000"/>
                <a:lumOff val="50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0" name="圆角矩形 139"/>
          <p:cNvSpPr/>
          <p:nvPr/>
        </p:nvSpPr>
        <p:spPr>
          <a:xfrm rot="16200000">
            <a:off x="3297497" y="2520418"/>
            <a:ext cx="165164" cy="169812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>
                  <a:lumMod val="84000"/>
                  <a:lumOff val="16000"/>
                </a:srgb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  <a:effectLst>
            <a:outerShdw blurRad="203200" dist="88900" dir="2700000" sx="90000" sy="90000" algn="tl" rotWithShape="0">
              <a:schemeClr val="tx1">
                <a:lumMod val="50000"/>
                <a:lumOff val="50000"/>
                <a:alpha val="4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484706" y="507309"/>
            <a:ext cx="2174588" cy="276999"/>
            <a:chOff x="3489337" y="507309"/>
            <a:chExt cx="2174588" cy="276999"/>
          </a:xfrm>
        </p:grpSpPr>
        <p:sp>
          <p:nvSpPr>
            <p:cNvPr id="69" name="Freeform 8"/>
            <p:cNvSpPr/>
            <p:nvPr/>
          </p:nvSpPr>
          <p:spPr bwMode="auto">
            <a:xfrm>
              <a:off x="3489337" y="507309"/>
              <a:ext cx="2174588" cy="268415"/>
            </a:xfrm>
            <a:custGeom>
              <a:avLst/>
              <a:gdLst>
                <a:gd name="T0" fmla="*/ 2041 w 5248"/>
                <a:gd name="T1" fmla="*/ 0 h 600"/>
                <a:gd name="T2" fmla="*/ 3207 w 5248"/>
                <a:gd name="T3" fmla="*/ 0 h 600"/>
                <a:gd name="T4" fmla="*/ 4948 w 5248"/>
                <a:gd name="T5" fmla="*/ 0 h 600"/>
                <a:gd name="T6" fmla="*/ 5248 w 5248"/>
                <a:gd name="T7" fmla="*/ 300 h 600"/>
                <a:gd name="T8" fmla="*/ 4948 w 5248"/>
                <a:gd name="T9" fmla="*/ 600 h 600"/>
                <a:gd name="T10" fmla="*/ 3207 w 5248"/>
                <a:gd name="T11" fmla="*/ 600 h 600"/>
                <a:gd name="T12" fmla="*/ 2041 w 5248"/>
                <a:gd name="T13" fmla="*/ 600 h 600"/>
                <a:gd name="T14" fmla="*/ 300 w 5248"/>
                <a:gd name="T15" fmla="*/ 600 h 600"/>
                <a:gd name="T16" fmla="*/ 0 w 5248"/>
                <a:gd name="T17" fmla="*/ 300 h 600"/>
                <a:gd name="T18" fmla="*/ 300 w 5248"/>
                <a:gd name="T19" fmla="*/ 0 h 600"/>
                <a:gd name="T20" fmla="*/ 2041 w 5248"/>
                <a:gd name="T21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48" h="600">
                  <a:moveTo>
                    <a:pt x="2041" y="0"/>
                  </a:moveTo>
                  <a:lnTo>
                    <a:pt x="3207" y="0"/>
                  </a:lnTo>
                  <a:lnTo>
                    <a:pt x="4948" y="0"/>
                  </a:lnTo>
                  <a:lnTo>
                    <a:pt x="5248" y="300"/>
                  </a:lnTo>
                  <a:lnTo>
                    <a:pt x="4948" y="600"/>
                  </a:lnTo>
                  <a:lnTo>
                    <a:pt x="3207" y="600"/>
                  </a:lnTo>
                  <a:lnTo>
                    <a:pt x="2041" y="600"/>
                  </a:lnTo>
                  <a:lnTo>
                    <a:pt x="300" y="600"/>
                  </a:lnTo>
                  <a:lnTo>
                    <a:pt x="0" y="300"/>
                  </a:lnTo>
                  <a:lnTo>
                    <a:pt x="300" y="0"/>
                  </a:lnTo>
                  <a:lnTo>
                    <a:pt x="2041" y="0"/>
                  </a:lnTo>
                  <a:close/>
                </a:path>
              </a:pathLst>
            </a:custGeom>
            <a:solidFill>
              <a:srgbClr val="F39E66"/>
            </a:solidFill>
            <a:ln w="12700">
              <a:solidFill>
                <a:schemeClr val="bg1"/>
              </a:solidFill>
            </a:ln>
            <a:effectLst>
              <a:outerShdw blurRad="279400" dist="292100" dir="2700000" sx="98000" sy="98000" algn="tl" rotWithShape="0">
                <a:schemeClr val="tx1">
                  <a:lumMod val="50000"/>
                  <a:lumOff val="50000"/>
                  <a:alpha val="3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TextBox 44"/>
            <p:cNvSpPr txBox="1"/>
            <p:nvPr/>
          </p:nvSpPr>
          <p:spPr>
            <a:xfrm>
              <a:off x="4174737" y="507309"/>
              <a:ext cx="803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150" spc="70" smtClean="0">
                  <a:solidFill>
                    <a:schemeClr val="bg1"/>
                  </a:solidFill>
                  <a:latin typeface="+mj-ea"/>
                  <a:ea typeface="+mj-ea"/>
                </a:rPr>
                <a:t>产品效果</a:t>
              </a:r>
              <a:endParaRPr lang="zh-CN" altLang="en-US" sz="1150" spc="7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7" name="Rounded Rectangle 3"/>
          <p:cNvSpPr/>
          <p:nvPr/>
        </p:nvSpPr>
        <p:spPr>
          <a:xfrm>
            <a:off x="4907651" y="1142870"/>
            <a:ext cx="1070098" cy="601937"/>
          </a:xfrm>
          <a:prstGeom prst="roundRect">
            <a:avLst>
              <a:gd name="adj" fmla="val 8754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>
                  <a:lumMod val="84000"/>
                  <a:lumOff val="16000"/>
                </a:srgbClr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>
            <a:outerShdw blurRad="342900" dist="292100" dir="2700000" sx="90000" sy="90000" algn="tl" rotWithShape="0">
              <a:schemeClr val="tx1">
                <a:lumMod val="50000"/>
                <a:lumOff val="50000"/>
                <a:alpha val="3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TextBox 12"/>
          <p:cNvSpPr txBox="1"/>
          <p:nvPr/>
        </p:nvSpPr>
        <p:spPr>
          <a:xfrm>
            <a:off x="5008689" y="1198877"/>
            <a:ext cx="84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-1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消</a:t>
            </a:r>
            <a:r>
              <a:rPr lang="zh-CN" altLang="en-US" spc="-10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费返现</a:t>
            </a:r>
            <a:endParaRPr lang="en-US" altLang="zh-CN" spc="-10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zh-CN" altLang="en-US" spc="-10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（</a:t>
            </a:r>
            <a:r>
              <a:rPr lang="en-US" altLang="zh-CN" spc="-10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10%</a:t>
            </a:r>
            <a:r>
              <a:rPr lang="zh-CN" altLang="en-US" spc="-10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）</a:t>
            </a:r>
            <a:endParaRPr lang="en-US" altLang="zh-CN" spc="-100" smtClean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324063" y="1956485"/>
            <a:ext cx="495874" cy="1530939"/>
            <a:chOff x="4361033" y="2266044"/>
            <a:chExt cx="495874" cy="1530939"/>
          </a:xfrm>
        </p:grpSpPr>
        <p:grpSp>
          <p:nvGrpSpPr>
            <p:cNvPr id="5" name="组合 4"/>
            <p:cNvGrpSpPr/>
            <p:nvPr/>
          </p:nvGrpSpPr>
          <p:grpSpPr>
            <a:xfrm>
              <a:off x="4366605" y="2602279"/>
              <a:ext cx="484730" cy="1194704"/>
              <a:chOff x="3983635" y="2175836"/>
              <a:chExt cx="484730" cy="1194704"/>
            </a:xfrm>
          </p:grpSpPr>
          <p:sp>
            <p:nvSpPr>
              <p:cNvPr id="157" name="TextBox 156"/>
              <p:cNvSpPr txBox="1"/>
              <p:nvPr/>
            </p:nvSpPr>
            <p:spPr>
              <a:xfrm>
                <a:off x="3998062" y="2175836"/>
                <a:ext cx="455876" cy="207739"/>
              </a:xfrm>
              <a:prstGeom prst="rect">
                <a:avLst/>
              </a:prstGeom>
              <a:noFill/>
            </p:spPr>
            <p:txBody>
              <a:bodyPr wrap="none" lIns="68571" tIns="34285" rIns="68571" bIns="34285" rtlCol="0">
                <a:spAutoFit/>
              </a:bodyPr>
              <a:lstStyle/>
              <a:p>
                <a:r>
                  <a:rPr lang="en-US" altLang="zh-CN" sz="90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100</a:t>
                </a:r>
                <a:r>
                  <a:rPr lang="zh-CN" altLang="en-US" sz="90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元</a:t>
                </a:r>
                <a:endPara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4031725" y="2543267"/>
                <a:ext cx="388550" cy="207739"/>
              </a:xfrm>
              <a:prstGeom prst="rect">
                <a:avLst/>
              </a:prstGeom>
              <a:noFill/>
            </p:spPr>
            <p:txBody>
              <a:bodyPr wrap="none" lIns="68571" tIns="34285" rIns="68571" bIns="34285" rtlCol="0">
                <a:spAutoFit/>
              </a:bodyPr>
              <a:lstStyle/>
              <a:p>
                <a:r>
                  <a:rPr lang="en-US" altLang="zh-CN" sz="90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50</a:t>
                </a:r>
                <a:r>
                  <a:rPr lang="zh-CN" altLang="en-US" sz="90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元</a:t>
                </a:r>
                <a:endPara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4031725" y="2876204"/>
                <a:ext cx="388550" cy="207739"/>
              </a:xfrm>
              <a:prstGeom prst="rect">
                <a:avLst/>
              </a:prstGeom>
              <a:noFill/>
            </p:spPr>
            <p:txBody>
              <a:bodyPr wrap="none" lIns="68571" tIns="34285" rIns="68571" bIns="34285" rtlCol="0">
                <a:spAutoFit/>
              </a:bodyPr>
              <a:lstStyle/>
              <a:p>
                <a:r>
                  <a:rPr lang="en-US" altLang="zh-CN" sz="90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30</a:t>
                </a:r>
                <a:r>
                  <a:rPr lang="zh-CN" altLang="en-US" sz="90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元</a:t>
                </a:r>
                <a:endPara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3983635" y="3162801"/>
                <a:ext cx="484730" cy="207739"/>
              </a:xfrm>
              <a:prstGeom prst="rect">
                <a:avLst/>
              </a:prstGeom>
              <a:noFill/>
            </p:spPr>
            <p:txBody>
              <a:bodyPr wrap="none" lIns="68571" tIns="34285" rIns="68571" bIns="34285" rtlCol="0">
                <a:spAutoFit/>
              </a:bodyPr>
              <a:lstStyle/>
              <a:p>
                <a:r>
                  <a:rPr lang="zh-CN" altLang="en-US" sz="900" smtClean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总实收</a:t>
                </a:r>
                <a:endPara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1" name="TextBox 12"/>
            <p:cNvSpPr txBox="1"/>
            <p:nvPr/>
          </p:nvSpPr>
          <p:spPr>
            <a:xfrm>
              <a:off x="4361033" y="2266044"/>
              <a:ext cx="495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spc="-100">
                  <a:solidFill>
                    <a:srgbClr val="F39E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付款</a:t>
              </a:r>
              <a:endParaRPr lang="en-US" altLang="zh-CN" sz="1200" b="1" spc="-100" smtClean="0">
                <a:solidFill>
                  <a:srgbClr val="F39E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" name="圆角矩形 10"/>
          <p:cNvSpPr/>
          <p:nvPr/>
        </p:nvSpPr>
        <p:spPr bwMode="auto">
          <a:xfrm>
            <a:off x="1434219" y="2322836"/>
            <a:ext cx="407074" cy="173470"/>
          </a:xfrm>
          <a:prstGeom prst="roundRect">
            <a:avLst/>
          </a:prstGeom>
          <a:solidFill>
            <a:srgbClr val="EFA22F"/>
          </a:solidFill>
          <a:ln w="22225">
            <a:noFill/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53" name="圆角矩形 152"/>
          <p:cNvSpPr/>
          <p:nvPr/>
        </p:nvSpPr>
        <p:spPr bwMode="auto">
          <a:xfrm>
            <a:off x="1434218" y="2676305"/>
            <a:ext cx="407074" cy="173470"/>
          </a:xfrm>
          <a:prstGeom prst="roundRect">
            <a:avLst/>
          </a:prstGeom>
          <a:solidFill>
            <a:srgbClr val="EFA22F"/>
          </a:solidFill>
          <a:ln w="22225">
            <a:noFill/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54" name="圆角矩形 153"/>
          <p:cNvSpPr/>
          <p:nvPr/>
        </p:nvSpPr>
        <p:spPr bwMode="auto">
          <a:xfrm>
            <a:off x="1434218" y="2973807"/>
            <a:ext cx="407074" cy="173470"/>
          </a:xfrm>
          <a:prstGeom prst="roundRect">
            <a:avLst/>
          </a:prstGeom>
          <a:solidFill>
            <a:srgbClr val="EFA22F"/>
          </a:solidFill>
          <a:ln w="22225">
            <a:noFill/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55" name="圆角矩形 154"/>
          <p:cNvSpPr/>
          <p:nvPr/>
        </p:nvSpPr>
        <p:spPr bwMode="auto">
          <a:xfrm>
            <a:off x="1434218" y="3286896"/>
            <a:ext cx="407074" cy="173470"/>
          </a:xfrm>
          <a:prstGeom prst="roundRect">
            <a:avLst/>
          </a:prstGeom>
          <a:solidFill>
            <a:srgbClr val="B5816F"/>
          </a:solidFill>
          <a:ln w="22225">
            <a:noFill/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81" name="TextBox 12"/>
          <p:cNvSpPr txBox="1"/>
          <p:nvPr/>
        </p:nvSpPr>
        <p:spPr>
          <a:xfrm>
            <a:off x="1363180" y="1983821"/>
            <a:ext cx="884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-100">
                <a:solidFill>
                  <a:srgbClr val="F39E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折</a:t>
            </a:r>
            <a:r>
              <a:rPr lang="zh-CN" altLang="en-US" sz="1200" b="1" spc="-100" smtClean="0">
                <a:solidFill>
                  <a:srgbClr val="F39E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后实收</a:t>
            </a:r>
            <a:endParaRPr lang="en-US" altLang="zh-CN" sz="1200" b="1" spc="-100" smtClean="0">
              <a:solidFill>
                <a:srgbClr val="F39E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2" name="TextBox 12"/>
          <p:cNvSpPr txBox="1"/>
          <p:nvPr/>
        </p:nvSpPr>
        <p:spPr>
          <a:xfrm>
            <a:off x="6966928" y="1983821"/>
            <a:ext cx="884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-100" smtClean="0">
                <a:solidFill>
                  <a:srgbClr val="F39E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返现实收</a:t>
            </a:r>
            <a:endParaRPr lang="en-US" altLang="zh-CN" sz="1200" b="1" spc="-100" smtClean="0">
              <a:solidFill>
                <a:srgbClr val="F39E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" name="TextBox 156"/>
          <p:cNvSpPr txBox="1"/>
          <p:nvPr/>
        </p:nvSpPr>
        <p:spPr>
          <a:xfrm>
            <a:off x="1434218" y="2309858"/>
            <a:ext cx="388550" cy="20773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en-US" altLang="zh-CN" sz="9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sz="9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5" name="TextBox 156"/>
          <p:cNvSpPr txBox="1"/>
          <p:nvPr/>
        </p:nvSpPr>
        <p:spPr>
          <a:xfrm>
            <a:off x="1443480" y="2663824"/>
            <a:ext cx="388550" cy="20773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en-US" altLang="zh-CN" sz="9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</a:t>
            </a:r>
            <a:r>
              <a:rPr lang="zh-CN" altLang="en-US" sz="9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6" name="TextBox 156"/>
          <p:cNvSpPr txBox="1"/>
          <p:nvPr/>
        </p:nvSpPr>
        <p:spPr>
          <a:xfrm>
            <a:off x="1451355" y="2956672"/>
            <a:ext cx="388550" cy="20773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en-US" altLang="zh-CN" sz="9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r>
              <a:rPr lang="zh-CN" altLang="en-US" sz="9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7" name="TextBox 156"/>
          <p:cNvSpPr txBox="1"/>
          <p:nvPr/>
        </p:nvSpPr>
        <p:spPr>
          <a:xfrm>
            <a:off x="1417692" y="3279685"/>
            <a:ext cx="455876" cy="20773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en-US" altLang="zh-CN" sz="9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152</a:t>
            </a:r>
            <a:r>
              <a:rPr lang="zh-CN" altLang="en-US" sz="9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8" name="组合 187"/>
          <p:cNvGrpSpPr/>
          <p:nvPr/>
        </p:nvGrpSpPr>
        <p:grpSpPr>
          <a:xfrm>
            <a:off x="7232309" y="2322836"/>
            <a:ext cx="407075" cy="1137530"/>
            <a:chOff x="1523020" y="2632395"/>
            <a:chExt cx="318273" cy="1137530"/>
          </a:xfrm>
        </p:grpSpPr>
        <p:sp>
          <p:nvSpPr>
            <p:cNvPr id="189" name="圆角矩形 188"/>
            <p:cNvSpPr/>
            <p:nvPr/>
          </p:nvSpPr>
          <p:spPr bwMode="auto">
            <a:xfrm>
              <a:off x="1523021" y="2632395"/>
              <a:ext cx="318272" cy="173470"/>
            </a:xfrm>
            <a:prstGeom prst="roundRect">
              <a:avLst/>
            </a:prstGeom>
            <a:solidFill>
              <a:srgbClr val="EFA22F"/>
            </a:solidFill>
            <a:ln w="22225">
              <a:noFill/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90" name="圆角矩形 189"/>
            <p:cNvSpPr/>
            <p:nvPr/>
          </p:nvSpPr>
          <p:spPr bwMode="auto">
            <a:xfrm>
              <a:off x="1523020" y="2985864"/>
              <a:ext cx="318272" cy="173470"/>
            </a:xfrm>
            <a:prstGeom prst="roundRect">
              <a:avLst/>
            </a:prstGeom>
            <a:solidFill>
              <a:srgbClr val="EFA22F"/>
            </a:solidFill>
            <a:ln w="22225">
              <a:noFill/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91" name="圆角矩形 190"/>
            <p:cNvSpPr/>
            <p:nvPr/>
          </p:nvSpPr>
          <p:spPr bwMode="auto">
            <a:xfrm>
              <a:off x="1523020" y="3283366"/>
              <a:ext cx="318272" cy="173470"/>
            </a:xfrm>
            <a:prstGeom prst="roundRect">
              <a:avLst/>
            </a:prstGeom>
            <a:solidFill>
              <a:srgbClr val="EFA22F"/>
            </a:solidFill>
            <a:ln w="22225">
              <a:noFill/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92" name="圆角矩形 191"/>
            <p:cNvSpPr/>
            <p:nvPr/>
          </p:nvSpPr>
          <p:spPr bwMode="auto">
            <a:xfrm>
              <a:off x="1523020" y="3596455"/>
              <a:ext cx="318272" cy="173470"/>
            </a:xfrm>
            <a:prstGeom prst="roundRect">
              <a:avLst/>
            </a:prstGeom>
            <a:solidFill>
              <a:srgbClr val="B5816F"/>
            </a:solidFill>
            <a:ln w="22225">
              <a:noFill/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193" name="TextBox 156"/>
          <p:cNvSpPr txBox="1"/>
          <p:nvPr/>
        </p:nvSpPr>
        <p:spPr>
          <a:xfrm>
            <a:off x="7200627" y="2309858"/>
            <a:ext cx="455876" cy="20773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en-US" altLang="zh-CN" sz="9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9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" name="TextBox 156"/>
          <p:cNvSpPr txBox="1"/>
          <p:nvPr/>
        </p:nvSpPr>
        <p:spPr>
          <a:xfrm>
            <a:off x="7241571" y="2663824"/>
            <a:ext cx="388550" cy="20773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en-US" altLang="zh-CN" sz="9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9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" name="TextBox 156"/>
          <p:cNvSpPr txBox="1"/>
          <p:nvPr/>
        </p:nvSpPr>
        <p:spPr>
          <a:xfrm>
            <a:off x="7249446" y="2956672"/>
            <a:ext cx="388550" cy="20773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en-US" altLang="zh-CN" sz="9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9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6" name="TextBox 156"/>
          <p:cNvSpPr txBox="1"/>
          <p:nvPr/>
        </p:nvSpPr>
        <p:spPr>
          <a:xfrm>
            <a:off x="7215783" y="3279685"/>
            <a:ext cx="455876" cy="20773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en-US" altLang="zh-CN" sz="9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180</a:t>
            </a:r>
            <a:r>
              <a:rPr lang="zh-CN" altLang="en-US" sz="9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8" name="圆角矩形 207"/>
          <p:cNvSpPr/>
          <p:nvPr/>
        </p:nvSpPr>
        <p:spPr bwMode="auto">
          <a:xfrm>
            <a:off x="7930719" y="2331142"/>
            <a:ext cx="407074" cy="173470"/>
          </a:xfrm>
          <a:prstGeom prst="roundRect">
            <a:avLst/>
          </a:prstGeom>
          <a:solidFill>
            <a:srgbClr val="EFA22F"/>
          </a:solidFill>
          <a:ln w="22225">
            <a:noFill/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09" name="圆角矩形 208"/>
          <p:cNvSpPr/>
          <p:nvPr/>
        </p:nvSpPr>
        <p:spPr bwMode="auto">
          <a:xfrm>
            <a:off x="7930718" y="2684611"/>
            <a:ext cx="407074" cy="173470"/>
          </a:xfrm>
          <a:prstGeom prst="roundRect">
            <a:avLst/>
          </a:prstGeom>
          <a:solidFill>
            <a:srgbClr val="EFA22F"/>
          </a:solidFill>
          <a:ln w="22225">
            <a:noFill/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10" name="圆角矩形 209"/>
          <p:cNvSpPr/>
          <p:nvPr/>
        </p:nvSpPr>
        <p:spPr bwMode="auto">
          <a:xfrm>
            <a:off x="7930718" y="2982113"/>
            <a:ext cx="407074" cy="173470"/>
          </a:xfrm>
          <a:prstGeom prst="roundRect">
            <a:avLst/>
          </a:prstGeom>
          <a:solidFill>
            <a:srgbClr val="EFA22F"/>
          </a:solidFill>
          <a:ln w="22225">
            <a:noFill/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11" name="TextBox 156"/>
          <p:cNvSpPr txBox="1"/>
          <p:nvPr/>
        </p:nvSpPr>
        <p:spPr>
          <a:xfrm>
            <a:off x="7930718" y="2318164"/>
            <a:ext cx="388550" cy="20773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en-US" altLang="zh-CN" sz="9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9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2" name="TextBox 156"/>
          <p:cNvSpPr txBox="1"/>
          <p:nvPr/>
        </p:nvSpPr>
        <p:spPr>
          <a:xfrm>
            <a:off x="7964381" y="2672966"/>
            <a:ext cx="321224" cy="20773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en-US" altLang="zh-CN" sz="9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9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3" name="TextBox 156"/>
          <p:cNvSpPr txBox="1"/>
          <p:nvPr/>
        </p:nvSpPr>
        <p:spPr>
          <a:xfrm>
            <a:off x="7973643" y="2964978"/>
            <a:ext cx="321224" cy="207739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r>
              <a:rPr lang="en-US" altLang="zh-CN" sz="9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9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4" name="TextBox 12"/>
          <p:cNvSpPr txBox="1"/>
          <p:nvPr/>
        </p:nvSpPr>
        <p:spPr>
          <a:xfrm>
            <a:off x="7831463" y="1979149"/>
            <a:ext cx="487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-100" smtClean="0">
                <a:solidFill>
                  <a:srgbClr val="F39E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返现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955420" y="3926933"/>
            <a:ext cx="7717890" cy="788296"/>
            <a:chOff x="881648" y="3926933"/>
            <a:chExt cx="7717890" cy="788296"/>
          </a:xfrm>
        </p:grpSpPr>
        <p:grpSp>
          <p:nvGrpSpPr>
            <p:cNvPr id="18" name="组合 17"/>
            <p:cNvGrpSpPr/>
            <p:nvPr/>
          </p:nvGrpSpPr>
          <p:grpSpPr>
            <a:xfrm>
              <a:off x="881648" y="3926933"/>
              <a:ext cx="2621789" cy="788296"/>
              <a:chOff x="511185" y="3907986"/>
              <a:chExt cx="2621789" cy="788296"/>
            </a:xfrm>
          </p:grpSpPr>
          <p:sp>
            <p:nvSpPr>
              <p:cNvPr id="216" name="椭圆 215"/>
              <p:cNvSpPr/>
              <p:nvPr/>
            </p:nvSpPr>
            <p:spPr>
              <a:xfrm>
                <a:off x="511185" y="3907986"/>
                <a:ext cx="794773" cy="7882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36000">
                    <a:schemeClr val="bg1"/>
                  </a:gs>
                  <a:gs pos="100000">
                    <a:srgbClr val="C7C7C7"/>
                  </a:gs>
                </a:gsLst>
                <a:lin ang="13500000" scaled="1"/>
                <a:tileRect/>
              </a:gradFill>
              <a:ln w="15875">
                <a:solidFill>
                  <a:schemeClr val="bg1"/>
                </a:solidFill>
              </a:ln>
              <a:effectLst>
                <a:outerShdw blurRad="406400" dist="469900" dir="1860000" sx="98000" sy="98000" algn="tl" rotWithShape="0">
                  <a:schemeClr val="tx1">
                    <a:lumMod val="50000"/>
                    <a:lumOff val="50000"/>
                    <a:alpha val="3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8" name="TextBox 142"/>
              <p:cNvSpPr txBox="1"/>
              <p:nvPr/>
            </p:nvSpPr>
            <p:spPr>
              <a:xfrm>
                <a:off x="1467606" y="4034835"/>
                <a:ext cx="1665368" cy="582062"/>
              </a:xfrm>
              <a:prstGeom prst="rect">
                <a:avLst/>
              </a:prstGeom>
              <a:noFill/>
              <a:ln w="15875">
                <a:noFill/>
              </a:ln>
              <a:effectLst>
                <a:outerShdw blurRad="406400" dist="469900" dir="1860000" sx="98000" sy="98000" algn="tl" rotWithShape="0">
                  <a:schemeClr val="tx1">
                    <a:lumMod val="50000"/>
                    <a:lumOff val="50000"/>
                    <a:alpha val="3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l"/>
                <a:r>
                  <a:rPr lang="zh-CN" altLang="en-US" sz="10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到店顾客转化为会员，</a:t>
                </a:r>
                <a:endParaRPr lang="en-US" altLang="zh-CN" sz="100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l"/>
                <a:r>
                  <a:rPr lang="zh-CN" altLang="en-US" sz="10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锁住流量</a:t>
                </a:r>
                <a:endPara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pic>
            <p:nvPicPr>
              <p:cNvPr id="219" name="图片 2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359" y="4157252"/>
                <a:ext cx="306276" cy="306276"/>
              </a:xfrm>
              <a:prstGeom prst="rect">
                <a:avLst/>
              </a:prstGeom>
            </p:spPr>
          </p:pic>
        </p:grpSp>
        <p:grpSp>
          <p:nvGrpSpPr>
            <p:cNvPr id="22" name="组合 21"/>
            <p:cNvGrpSpPr/>
            <p:nvPr/>
          </p:nvGrpSpPr>
          <p:grpSpPr>
            <a:xfrm>
              <a:off x="3564764" y="3926933"/>
              <a:ext cx="2621789" cy="788296"/>
              <a:chOff x="3564764" y="3909968"/>
              <a:chExt cx="2621789" cy="788296"/>
            </a:xfrm>
          </p:grpSpPr>
          <p:grpSp>
            <p:nvGrpSpPr>
              <p:cNvPr id="220" name="组合 219"/>
              <p:cNvGrpSpPr/>
              <p:nvPr/>
            </p:nvGrpSpPr>
            <p:grpSpPr>
              <a:xfrm>
                <a:off x="3564764" y="3909968"/>
                <a:ext cx="2621789" cy="788296"/>
                <a:chOff x="511185" y="3907986"/>
                <a:chExt cx="2621789" cy="788296"/>
              </a:xfrm>
            </p:grpSpPr>
            <p:sp>
              <p:nvSpPr>
                <p:cNvPr id="221" name="椭圆 220"/>
                <p:cNvSpPr/>
                <p:nvPr/>
              </p:nvSpPr>
              <p:spPr>
                <a:xfrm>
                  <a:off x="511185" y="3907986"/>
                  <a:ext cx="794773" cy="78829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36000">
                      <a:schemeClr val="bg1"/>
                    </a:gs>
                    <a:gs pos="100000">
                      <a:srgbClr val="C7C7C7"/>
                    </a:gs>
                  </a:gsLst>
                  <a:lin ang="13500000" scaled="1"/>
                  <a:tileRect/>
                </a:gradFill>
                <a:ln w="15875">
                  <a:solidFill>
                    <a:schemeClr val="bg1"/>
                  </a:solidFill>
                </a:ln>
                <a:effectLst>
                  <a:outerShdw blurRad="406400" dist="469900" dir="1860000" sx="98000" sy="98000" algn="tl" rotWithShape="0">
                    <a:schemeClr val="tx1">
                      <a:lumMod val="50000"/>
                      <a:lumOff val="50000"/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2" name="TextBox 142"/>
                <p:cNvSpPr txBox="1"/>
                <p:nvPr/>
              </p:nvSpPr>
              <p:spPr>
                <a:xfrm>
                  <a:off x="1467606" y="4034835"/>
                  <a:ext cx="1665368" cy="582062"/>
                </a:xfrm>
                <a:prstGeom prst="rect">
                  <a:avLst/>
                </a:prstGeom>
                <a:noFill/>
                <a:ln w="15875">
                  <a:noFill/>
                </a:ln>
                <a:effectLst>
                  <a:outerShdw blurRad="406400" dist="469900" dir="1860000" sx="98000" sy="98000" algn="tl" rotWithShape="0">
                    <a:schemeClr val="tx1">
                      <a:lumMod val="50000"/>
                      <a:lumOff val="50000"/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 algn="l"/>
                  <a:r>
                    <a:rPr lang="zh-CN" altLang="en-US" sz="10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成</a:t>
                  </a:r>
                  <a:r>
                    <a:rPr lang="zh-CN" altLang="en-US" sz="10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本直线下降，</a:t>
                  </a:r>
                  <a:endParaRPr lang="en-US" altLang="zh-CN" sz="10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  <a:p>
                  <a:pPr algn="l"/>
                  <a:r>
                    <a:rPr lang="zh-CN" altLang="en-US" sz="10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利润翻倍提升。</a:t>
                  </a:r>
                  <a:endPara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4651" y="4157252"/>
                <a:ext cx="285102" cy="285102"/>
              </a:xfrm>
              <a:prstGeom prst="rect">
                <a:avLst/>
              </a:prstGeom>
            </p:spPr>
          </p:pic>
        </p:grpSp>
        <p:grpSp>
          <p:nvGrpSpPr>
            <p:cNvPr id="23" name="组合 22"/>
            <p:cNvGrpSpPr/>
            <p:nvPr/>
          </p:nvGrpSpPr>
          <p:grpSpPr>
            <a:xfrm>
              <a:off x="5977749" y="3926933"/>
              <a:ext cx="2621789" cy="788296"/>
              <a:chOff x="5977749" y="3906077"/>
              <a:chExt cx="2621789" cy="788296"/>
            </a:xfrm>
          </p:grpSpPr>
          <p:grpSp>
            <p:nvGrpSpPr>
              <p:cNvPr id="224" name="组合 223"/>
              <p:cNvGrpSpPr/>
              <p:nvPr/>
            </p:nvGrpSpPr>
            <p:grpSpPr>
              <a:xfrm>
                <a:off x="5977749" y="3906077"/>
                <a:ext cx="2621789" cy="788296"/>
                <a:chOff x="511185" y="3907986"/>
                <a:chExt cx="2621789" cy="788296"/>
              </a:xfrm>
            </p:grpSpPr>
            <p:sp>
              <p:nvSpPr>
                <p:cNvPr id="225" name="椭圆 224"/>
                <p:cNvSpPr/>
                <p:nvPr/>
              </p:nvSpPr>
              <p:spPr>
                <a:xfrm>
                  <a:off x="511185" y="3907986"/>
                  <a:ext cx="794773" cy="78829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36000">
                      <a:schemeClr val="bg1"/>
                    </a:gs>
                    <a:gs pos="100000">
                      <a:srgbClr val="C7C7C7"/>
                    </a:gs>
                  </a:gsLst>
                  <a:lin ang="13500000" scaled="1"/>
                  <a:tileRect/>
                </a:gradFill>
                <a:ln w="15875">
                  <a:solidFill>
                    <a:schemeClr val="bg1"/>
                  </a:solidFill>
                </a:ln>
                <a:effectLst>
                  <a:outerShdw blurRad="406400" dist="469900" dir="1860000" sx="98000" sy="98000" algn="tl" rotWithShape="0">
                    <a:schemeClr val="tx1">
                      <a:lumMod val="50000"/>
                      <a:lumOff val="50000"/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6" name="TextBox 142"/>
                <p:cNvSpPr txBox="1"/>
                <p:nvPr/>
              </p:nvSpPr>
              <p:spPr>
                <a:xfrm>
                  <a:off x="1467606" y="4034835"/>
                  <a:ext cx="1665368" cy="582062"/>
                </a:xfrm>
                <a:prstGeom prst="rect">
                  <a:avLst/>
                </a:prstGeom>
                <a:noFill/>
                <a:ln w="15875">
                  <a:noFill/>
                </a:ln>
                <a:effectLst>
                  <a:outerShdw blurRad="406400" dist="469900" dir="1860000" sx="98000" sy="98000" algn="tl" rotWithShape="0">
                    <a:schemeClr val="tx1">
                      <a:lumMod val="50000"/>
                      <a:lumOff val="50000"/>
                      <a:alpha val="32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80" tIns="34290" rIns="68580" bIns="34290"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lt1"/>
                      </a:solidFill>
                    </a:defRPr>
                  </a:lvl1pPr>
                  <a:lvl2pPr>
                    <a:defRPr>
                      <a:solidFill>
                        <a:schemeClr val="lt1"/>
                      </a:solidFill>
                    </a:defRPr>
                  </a:lvl2pPr>
                  <a:lvl3pPr>
                    <a:defRPr>
                      <a:solidFill>
                        <a:schemeClr val="lt1"/>
                      </a:solidFill>
                    </a:defRPr>
                  </a:lvl3pPr>
                  <a:lvl4pPr>
                    <a:defRPr>
                      <a:solidFill>
                        <a:schemeClr val="lt1"/>
                      </a:solidFill>
                    </a:defRPr>
                  </a:lvl4pPr>
                  <a:lvl5pPr>
                    <a:defRPr>
                      <a:solidFill>
                        <a:schemeClr val="lt1"/>
                      </a:solidFill>
                    </a:defRPr>
                  </a:lvl5pPr>
                  <a:lvl6pPr>
                    <a:defRPr>
                      <a:solidFill>
                        <a:schemeClr val="lt1"/>
                      </a:solidFill>
                    </a:defRPr>
                  </a:lvl6pPr>
                  <a:lvl7pPr>
                    <a:defRPr>
                      <a:solidFill>
                        <a:schemeClr val="lt1"/>
                      </a:solidFill>
                    </a:defRPr>
                  </a:lvl7pPr>
                  <a:lvl8pPr>
                    <a:defRPr>
                      <a:solidFill>
                        <a:schemeClr val="lt1"/>
                      </a:solidFill>
                    </a:defRPr>
                  </a:lvl8pPr>
                  <a:lvl9pPr>
                    <a:defRPr>
                      <a:solidFill>
                        <a:schemeClr val="lt1"/>
                      </a:solidFill>
                    </a:defRPr>
                  </a:lvl9pPr>
                </a:lstStyle>
                <a:p>
                  <a:pPr algn="l"/>
                  <a:r>
                    <a:rPr lang="zh-CN" altLang="en-US" sz="10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正</a:t>
                  </a:r>
                  <a:r>
                    <a:rPr lang="zh-CN" altLang="en-US" sz="10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常使用系统</a:t>
                  </a:r>
                  <a:r>
                    <a:rPr lang="en-US" altLang="zh-CN" sz="10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3</a:t>
                  </a:r>
                  <a:r>
                    <a:rPr lang="zh-CN" altLang="en-US" sz="10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个月，</a:t>
                  </a:r>
                  <a:endParaRPr lang="en-US" altLang="zh-CN" sz="100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  <a:p>
                  <a:pPr algn="l"/>
                  <a:r>
                    <a:rPr lang="zh-CN" altLang="en-US" sz="10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营业</a:t>
                  </a:r>
                  <a:r>
                    <a:rPr lang="zh-CN" altLang="en-US" sz="100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额显著提升。</a:t>
                  </a:r>
                  <a:endPara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pic>
            <p:nvPicPr>
              <p:cNvPr id="228" name="图片 22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5498" y="4097968"/>
                <a:ext cx="350237" cy="35023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3889 L -4.58333E-6 -0.14814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58333E-6 0.03843 L -4.58333E-6 -3.7037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3889 L -4.58333E-6 -0.14814 " pathEditMode="relative" rAng="0" ptsTypes="AA">
                                      <p:cBhvr>
                                        <p:cTn id="57" dur="75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58333E-6 0.03843 L -4.58333E-6 -3.7037E-6 " pathEditMode="relative" rAng="0" ptsTypes="AA">
                                      <p:cBhvr>
                                        <p:cTn id="5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13" grpId="0"/>
      <p:bldP spid="14" grpId="0"/>
      <p:bldP spid="113" grpId="0" animBg="1"/>
      <p:bldP spid="114" grpId="0" animBg="1"/>
      <p:bldP spid="115" grpId="0" animBg="1"/>
      <p:bldP spid="116" grpId="0" animBg="1"/>
      <p:bldP spid="137" grpId="0" animBg="1"/>
      <p:bldP spid="138" grpId="0" animBg="1"/>
      <p:bldP spid="139" grpId="0" animBg="1"/>
      <p:bldP spid="140" grpId="0" animBg="1"/>
      <p:bldP spid="67" grpId="0" animBg="1"/>
      <p:bldP spid="67" grpId="1" animBg="1"/>
      <p:bldP spid="67" grpId="2" animBg="1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8"/>
          <p:cNvSpPr/>
          <p:nvPr/>
        </p:nvSpPr>
        <p:spPr bwMode="auto">
          <a:xfrm>
            <a:off x="3489337" y="507309"/>
            <a:ext cx="2174588" cy="268415"/>
          </a:xfrm>
          <a:custGeom>
            <a:avLst/>
            <a:gdLst>
              <a:gd name="T0" fmla="*/ 2041 w 5248"/>
              <a:gd name="T1" fmla="*/ 0 h 600"/>
              <a:gd name="T2" fmla="*/ 3207 w 5248"/>
              <a:gd name="T3" fmla="*/ 0 h 600"/>
              <a:gd name="T4" fmla="*/ 4948 w 5248"/>
              <a:gd name="T5" fmla="*/ 0 h 600"/>
              <a:gd name="T6" fmla="*/ 5248 w 5248"/>
              <a:gd name="T7" fmla="*/ 300 h 600"/>
              <a:gd name="T8" fmla="*/ 4948 w 5248"/>
              <a:gd name="T9" fmla="*/ 600 h 600"/>
              <a:gd name="T10" fmla="*/ 3207 w 5248"/>
              <a:gd name="T11" fmla="*/ 600 h 600"/>
              <a:gd name="T12" fmla="*/ 2041 w 5248"/>
              <a:gd name="T13" fmla="*/ 600 h 600"/>
              <a:gd name="T14" fmla="*/ 300 w 5248"/>
              <a:gd name="T15" fmla="*/ 600 h 600"/>
              <a:gd name="T16" fmla="*/ 0 w 5248"/>
              <a:gd name="T17" fmla="*/ 300 h 600"/>
              <a:gd name="T18" fmla="*/ 300 w 5248"/>
              <a:gd name="T19" fmla="*/ 0 h 600"/>
              <a:gd name="T20" fmla="*/ 2041 w 5248"/>
              <a:gd name="T21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48" h="600">
                <a:moveTo>
                  <a:pt x="2041" y="0"/>
                </a:moveTo>
                <a:lnTo>
                  <a:pt x="3207" y="0"/>
                </a:lnTo>
                <a:lnTo>
                  <a:pt x="4948" y="0"/>
                </a:lnTo>
                <a:lnTo>
                  <a:pt x="5248" y="300"/>
                </a:lnTo>
                <a:lnTo>
                  <a:pt x="4948" y="600"/>
                </a:lnTo>
                <a:lnTo>
                  <a:pt x="3207" y="600"/>
                </a:lnTo>
                <a:lnTo>
                  <a:pt x="2041" y="600"/>
                </a:lnTo>
                <a:lnTo>
                  <a:pt x="300" y="600"/>
                </a:lnTo>
                <a:lnTo>
                  <a:pt x="0" y="300"/>
                </a:lnTo>
                <a:lnTo>
                  <a:pt x="300" y="0"/>
                </a:lnTo>
                <a:lnTo>
                  <a:pt x="2041" y="0"/>
                </a:lnTo>
                <a:close/>
              </a:path>
            </a:pathLst>
          </a:custGeom>
          <a:solidFill>
            <a:srgbClr val="F39E66"/>
          </a:solidFill>
          <a:ln w="12700">
            <a:solidFill>
              <a:schemeClr val="bg1"/>
            </a:solidFill>
          </a:ln>
          <a:effectLst>
            <a:outerShdw blurRad="279400" dist="292100" dir="2700000" sx="98000" sy="98000" algn="tl" rotWithShape="0">
              <a:schemeClr val="tx1">
                <a:lumMod val="50000"/>
                <a:lumOff val="50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TextBox 44"/>
          <p:cNvSpPr txBox="1"/>
          <p:nvPr/>
        </p:nvSpPr>
        <p:spPr>
          <a:xfrm>
            <a:off x="4030755" y="507309"/>
            <a:ext cx="1127269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50" spc="70" smtClean="0">
                <a:solidFill>
                  <a:schemeClr val="bg1"/>
                </a:solidFill>
                <a:latin typeface="+mj-ea"/>
                <a:ea typeface="+mj-ea"/>
              </a:rPr>
              <a:t>项目</a:t>
            </a:r>
            <a:r>
              <a:rPr lang="zh-CN" altLang="en-US" sz="1150" spc="70">
                <a:solidFill>
                  <a:schemeClr val="bg1"/>
                </a:solidFill>
                <a:latin typeface="+mj-ea"/>
                <a:ea typeface="+mj-ea"/>
              </a:rPr>
              <a:t>三</a:t>
            </a:r>
            <a:r>
              <a:rPr lang="zh-CN" altLang="en-US" sz="1150" spc="70" smtClean="0">
                <a:solidFill>
                  <a:schemeClr val="bg1"/>
                </a:solidFill>
                <a:latin typeface="+mj-ea"/>
                <a:ea typeface="+mj-ea"/>
              </a:rPr>
              <a:t>大阶段</a:t>
            </a:r>
            <a:endParaRPr lang="zh-CN" altLang="en-US" sz="1150" spc="7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2955250" y="1390749"/>
            <a:ext cx="1474944" cy="977676"/>
          </a:xfrm>
          <a:prstGeom prst="roundRect">
            <a:avLst>
              <a:gd name="adj" fmla="val 2268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584200" dist="292100" dir="2700000" sx="98000" sy="98000" algn="tl" rotWithShape="0">
              <a:schemeClr val="tx1">
                <a:lumMod val="50000"/>
                <a:lumOff val="50000"/>
                <a:alpha val="5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b="1" smtClean="0">
                <a:solidFill>
                  <a:srgbClr val="F18E53"/>
                </a:solidFill>
              </a:rPr>
              <a:t>Saas</a:t>
            </a:r>
            <a:r>
              <a:rPr lang="zh-CN" altLang="en-US" sz="2000" b="1" smtClean="0">
                <a:solidFill>
                  <a:srgbClr val="F18E53"/>
                </a:solidFill>
              </a:rPr>
              <a:t>系统</a:t>
            </a:r>
            <a:endParaRPr lang="zh-CN" altLang="en-US" sz="2000" b="1">
              <a:solidFill>
                <a:srgbClr val="F18E53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10603" y="1614038"/>
            <a:ext cx="1882367" cy="238527"/>
            <a:chOff x="282991" y="3693308"/>
            <a:chExt cx="2252824" cy="318602"/>
          </a:xfrm>
        </p:grpSpPr>
        <p:cxnSp>
          <p:nvCxnSpPr>
            <p:cNvPr id="20" name="直接连接符 19"/>
            <p:cNvCxnSpPr/>
            <p:nvPr/>
          </p:nvCxnSpPr>
          <p:spPr>
            <a:xfrm flipH="1">
              <a:off x="2393256" y="3693308"/>
              <a:ext cx="142559" cy="3186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282991" y="4011910"/>
              <a:ext cx="2110269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51"/>
          <p:cNvSpPr txBox="1"/>
          <p:nvPr/>
        </p:nvSpPr>
        <p:spPr>
          <a:xfrm>
            <a:off x="1889787" y="1598530"/>
            <a:ext cx="9463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Saas</a:t>
            </a:r>
            <a:r>
              <a:rPr lang="zh-CN" altLang="en-US" sz="105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zh-CN" altLang="en-US" sz="105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4953890" y="2314099"/>
            <a:ext cx="1474944" cy="977482"/>
          </a:xfrm>
          <a:prstGeom prst="roundRect">
            <a:avLst>
              <a:gd name="adj" fmla="val 2268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584200" dist="292100" dir="2700000" sx="98000" sy="98000" algn="tl" rotWithShape="0">
              <a:schemeClr val="tx1">
                <a:lumMod val="50000"/>
                <a:lumOff val="50000"/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b="1" smtClean="0">
                <a:solidFill>
                  <a:srgbClr val="F18E53"/>
                </a:solidFill>
              </a:rPr>
              <a:t>会员返现通</a:t>
            </a:r>
            <a:endParaRPr lang="zh-CN" altLang="en-US" sz="2000" b="1">
              <a:solidFill>
                <a:srgbClr val="F18E53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 flipH="1" flipV="1">
            <a:off x="6757331" y="2229667"/>
            <a:ext cx="1869157" cy="238527"/>
            <a:chOff x="282991" y="3693308"/>
            <a:chExt cx="2252824" cy="318602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2393256" y="3693308"/>
              <a:ext cx="142559" cy="3186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282991" y="4011910"/>
              <a:ext cx="2110269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 flipV="1">
            <a:off x="915794" y="3511083"/>
            <a:ext cx="1942820" cy="238527"/>
            <a:chOff x="282991" y="3693308"/>
            <a:chExt cx="2252824" cy="318602"/>
          </a:xfrm>
        </p:grpSpPr>
        <p:cxnSp>
          <p:nvCxnSpPr>
            <p:cNvPr id="31" name="直接连接符 30"/>
            <p:cNvCxnSpPr/>
            <p:nvPr/>
          </p:nvCxnSpPr>
          <p:spPr>
            <a:xfrm flipH="1">
              <a:off x="2393256" y="3693308"/>
              <a:ext cx="142559" cy="3186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>
              <a:off x="282991" y="4011910"/>
              <a:ext cx="2110269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圆角矩形 33"/>
          <p:cNvSpPr/>
          <p:nvPr/>
        </p:nvSpPr>
        <p:spPr>
          <a:xfrm>
            <a:off x="3062143" y="3765577"/>
            <a:ext cx="1474944" cy="977178"/>
          </a:xfrm>
          <a:prstGeom prst="roundRect">
            <a:avLst>
              <a:gd name="adj" fmla="val 2268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584200" dist="292100" dir="2700000" sx="98000" sy="98000" algn="tl" rotWithShape="0">
              <a:schemeClr val="tx1">
                <a:lumMod val="50000"/>
                <a:lumOff val="50000"/>
                <a:alpha val="4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b="1" smtClean="0">
                <a:solidFill>
                  <a:srgbClr val="F18E53"/>
                </a:solidFill>
              </a:rPr>
              <a:t>人工智能</a:t>
            </a:r>
            <a:endParaRPr lang="en-US" altLang="zh-CN" sz="2000" b="1" smtClean="0">
              <a:solidFill>
                <a:srgbClr val="F18E53"/>
              </a:solidFill>
            </a:endParaRPr>
          </a:p>
          <a:p>
            <a:pPr algn="ctr"/>
            <a:r>
              <a:rPr lang="zh-CN" altLang="en-US" sz="2000" b="1" smtClean="0">
                <a:solidFill>
                  <a:srgbClr val="F18E53"/>
                </a:solidFill>
              </a:rPr>
              <a:t>大数据</a:t>
            </a:r>
            <a:endParaRPr lang="zh-CN" altLang="en-US" sz="2000" b="1">
              <a:solidFill>
                <a:srgbClr val="F18E53"/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2692970" y="1275236"/>
            <a:ext cx="509552" cy="5095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419100" dist="292100" dir="2700000" sx="78000" sy="78000" algn="tl" rotWithShape="0">
              <a:schemeClr val="tx1">
                <a:lumMod val="50000"/>
                <a:lumOff val="5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smtClean="0">
                <a:solidFill>
                  <a:srgbClr val="F18E53"/>
                </a:solidFill>
              </a:rPr>
              <a:t>01</a:t>
            </a:r>
            <a:endParaRPr lang="zh-CN" altLang="en-US" b="1">
              <a:solidFill>
                <a:srgbClr val="F18E53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6238490" y="2270944"/>
            <a:ext cx="509552" cy="5095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419100" dist="292100" dir="2700000" sx="78000" sy="78000" algn="tl" rotWithShape="0">
              <a:schemeClr val="tx1">
                <a:lumMod val="50000"/>
                <a:lumOff val="50000"/>
                <a:alpha val="2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smtClean="0">
                <a:solidFill>
                  <a:srgbClr val="F18E53"/>
                </a:solidFill>
              </a:rPr>
              <a:t>02</a:t>
            </a:r>
            <a:endParaRPr lang="zh-CN" altLang="en-US" b="1">
              <a:solidFill>
                <a:srgbClr val="F18E53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2799863" y="3656374"/>
            <a:ext cx="509552" cy="5095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419100" dist="292100" dir="2700000" sx="78000" sy="78000" algn="tl" rotWithShape="0">
              <a:schemeClr val="tx1">
                <a:lumMod val="50000"/>
                <a:lumOff val="5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b="1" smtClean="0">
                <a:solidFill>
                  <a:srgbClr val="F18E53"/>
                </a:solidFill>
              </a:rPr>
              <a:t>03</a:t>
            </a:r>
            <a:endParaRPr lang="zh-CN" altLang="en-US" b="1">
              <a:solidFill>
                <a:srgbClr val="F18E53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04814" y="1890491"/>
            <a:ext cx="2173528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900"/>
              <a:t>Saas</a:t>
            </a:r>
            <a:r>
              <a:rPr lang="zh-CN" altLang="en-US" sz="900"/>
              <a:t>系统</a:t>
            </a:r>
          </a:p>
          <a:p>
            <a:r>
              <a:rPr lang="zh-CN" altLang="en-US" sz="900"/>
              <a:t>是以门店为中心，让所有扫码支付的顾客都转化为门店会员，解</a:t>
            </a:r>
          </a:p>
          <a:p>
            <a:r>
              <a:rPr lang="zh-CN" altLang="en-US" sz="900"/>
              <a:t>决门店老顾客问题</a:t>
            </a:r>
            <a:r>
              <a:rPr lang="en-US" altLang="zh-CN" sz="900"/>
              <a:t>---</a:t>
            </a:r>
            <a:r>
              <a:rPr lang="zh-CN" altLang="en-US" sz="900"/>
              <a:t>锁客</a:t>
            </a:r>
          </a:p>
        </p:txBody>
      </p:sp>
      <p:sp>
        <p:nvSpPr>
          <p:cNvPr id="59" name="TextBox 84"/>
          <p:cNvSpPr txBox="1"/>
          <p:nvPr/>
        </p:nvSpPr>
        <p:spPr>
          <a:xfrm>
            <a:off x="6816471" y="1968057"/>
            <a:ext cx="10906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会员返现通</a:t>
            </a:r>
            <a:endParaRPr lang="zh-CN" altLang="en-US" sz="105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845637" y="2334400"/>
            <a:ext cx="1938778" cy="11772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900"/>
              <a:t>为所有门店为打造会员返现各种营销套路，在同行竞争中</a:t>
            </a:r>
          </a:p>
          <a:p>
            <a:r>
              <a:rPr lang="zh-CN" altLang="en-US" sz="900"/>
              <a:t>持续扩大竞争优势</a:t>
            </a:r>
          </a:p>
          <a:p>
            <a:r>
              <a:rPr lang="zh-CN" altLang="en-US" sz="900"/>
              <a:t>解决客户三大问题：</a:t>
            </a:r>
          </a:p>
          <a:p>
            <a:r>
              <a:rPr lang="en-US" altLang="zh-CN" sz="900"/>
              <a:t>1</a:t>
            </a:r>
            <a:r>
              <a:rPr lang="zh-CN" altLang="en-US" sz="900"/>
              <a:t>、提高效率，降低运营成本</a:t>
            </a:r>
          </a:p>
          <a:p>
            <a:r>
              <a:rPr lang="en-US" altLang="zh-CN" sz="900"/>
              <a:t>2</a:t>
            </a:r>
            <a:r>
              <a:rPr lang="zh-CN" altLang="en-US" sz="900"/>
              <a:t>、增加用户粘性，提高营业收入</a:t>
            </a:r>
          </a:p>
          <a:p>
            <a:r>
              <a:rPr lang="en-US" altLang="zh-CN" sz="900"/>
              <a:t>3</a:t>
            </a:r>
            <a:r>
              <a:rPr lang="zh-CN" altLang="en-US" sz="900"/>
              <a:t>、帮助商家从封锁运营中解放出来，专心做好产品服务</a:t>
            </a:r>
          </a:p>
        </p:txBody>
      </p:sp>
      <p:sp>
        <p:nvSpPr>
          <p:cNvPr id="61" name="TextBox 86"/>
          <p:cNvSpPr txBox="1"/>
          <p:nvPr/>
        </p:nvSpPr>
        <p:spPr>
          <a:xfrm>
            <a:off x="1712074" y="3214416"/>
            <a:ext cx="13425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人工智能大数据</a:t>
            </a:r>
            <a:endParaRPr lang="zh-CN" altLang="en-US" sz="105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789259" y="3595671"/>
            <a:ext cx="2046859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900"/>
              <a:t>人工智能、大数据</a:t>
            </a:r>
          </a:p>
          <a:p>
            <a:r>
              <a:rPr lang="zh-CN" altLang="en-US" sz="900"/>
              <a:t>根据会员消费数据，根据同行大数据给出精准的营销建议</a:t>
            </a:r>
          </a:p>
          <a:p>
            <a:r>
              <a:rPr lang="zh-CN" altLang="en-US" sz="900"/>
              <a:t>根据会员消费大数据再导流到不同商家，解决新顾客问题</a:t>
            </a:r>
            <a:r>
              <a:rPr lang="en-US" altLang="zh-CN" sz="900"/>
              <a:t>---</a:t>
            </a:r>
            <a:r>
              <a:rPr lang="zh-CN" altLang="en-US" sz="900"/>
              <a:t>拓客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3.7037E-6 L -0.10885 -3.7037E-6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3.7037E-6 L 8.33333E-7 -3.7037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22" dur="75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3.7037E-6 L -0.10885 -3.7037E-6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3.7037E-6 L 8.33333E-7 -3.7037E-6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8" grpId="0" animBg="1"/>
      <p:bldP spid="18" grpId="1" animBg="1"/>
      <p:bldP spid="18" grpId="2" animBg="1"/>
      <p:bldP spid="23" grpId="0"/>
      <p:bldP spid="26" grpId="0" animBg="1"/>
      <p:bldP spid="26" grpId="1" animBg="1"/>
      <p:bldP spid="26" grpId="2" animBg="1"/>
      <p:bldP spid="34" grpId="0" animBg="1"/>
      <p:bldP spid="34" grpId="1" animBg="1"/>
      <p:bldP spid="34" grpId="2" animBg="1"/>
      <p:bldP spid="36" grpId="0" animBg="1"/>
      <p:bldP spid="42" grpId="0" animBg="1"/>
      <p:bldP spid="43" grpId="0" animBg="1"/>
      <p:bldP spid="57" grpId="0"/>
      <p:bldP spid="59" grpId="0"/>
      <p:bldP spid="60" grpId="0"/>
      <p:bldP spid="61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-78350" y="1701195"/>
            <a:ext cx="9303630" cy="2240264"/>
          </a:xfrm>
          <a:prstGeom prst="rect">
            <a:avLst/>
          </a:prstGeom>
          <a:solidFill>
            <a:srgbClr val="F39E66"/>
          </a:solidFill>
          <a:ln w="22225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39E66"/>
              </a:solidFill>
            </a:endParaRPr>
          </a:p>
        </p:txBody>
      </p:sp>
      <p:sp>
        <p:nvSpPr>
          <p:cNvPr id="54" name="Freeform 7"/>
          <p:cNvSpPr/>
          <p:nvPr/>
        </p:nvSpPr>
        <p:spPr bwMode="auto">
          <a:xfrm>
            <a:off x="3758307" y="812547"/>
            <a:ext cx="1433826" cy="1617476"/>
          </a:xfrm>
          <a:custGeom>
            <a:avLst/>
            <a:gdLst>
              <a:gd name="T0" fmla="*/ 186 w 423"/>
              <a:gd name="T1" fmla="*/ 7 h 485"/>
              <a:gd name="T2" fmla="*/ 237 w 423"/>
              <a:gd name="T3" fmla="*/ 7 h 485"/>
              <a:gd name="T4" fmla="*/ 398 w 423"/>
              <a:gd name="T5" fmla="*/ 88 h 485"/>
              <a:gd name="T6" fmla="*/ 423 w 423"/>
              <a:gd name="T7" fmla="*/ 129 h 485"/>
              <a:gd name="T8" fmla="*/ 423 w 423"/>
              <a:gd name="T9" fmla="*/ 356 h 485"/>
              <a:gd name="T10" fmla="*/ 398 w 423"/>
              <a:gd name="T11" fmla="*/ 397 h 485"/>
              <a:gd name="T12" fmla="*/ 237 w 423"/>
              <a:gd name="T13" fmla="*/ 478 h 485"/>
              <a:gd name="T14" fmla="*/ 186 w 423"/>
              <a:gd name="T15" fmla="*/ 478 h 485"/>
              <a:gd name="T16" fmla="*/ 25 w 423"/>
              <a:gd name="T17" fmla="*/ 397 h 485"/>
              <a:gd name="T18" fmla="*/ 0 w 423"/>
              <a:gd name="T19" fmla="*/ 356 h 485"/>
              <a:gd name="T20" fmla="*/ 0 w 423"/>
              <a:gd name="T21" fmla="*/ 129 h 485"/>
              <a:gd name="T22" fmla="*/ 25 w 423"/>
              <a:gd name="T23" fmla="*/ 88 h 485"/>
              <a:gd name="T24" fmla="*/ 186 w 423"/>
              <a:gd name="T25" fmla="*/ 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3" h="485">
                <a:moveTo>
                  <a:pt x="186" y="7"/>
                </a:moveTo>
                <a:cubicBezTo>
                  <a:pt x="200" y="0"/>
                  <a:pt x="223" y="0"/>
                  <a:pt x="237" y="7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412" y="95"/>
                  <a:pt x="423" y="114"/>
                  <a:pt x="423" y="129"/>
                </a:cubicBezTo>
                <a:cubicBezTo>
                  <a:pt x="423" y="356"/>
                  <a:pt x="423" y="356"/>
                  <a:pt x="423" y="356"/>
                </a:cubicBezTo>
                <a:cubicBezTo>
                  <a:pt x="423" y="372"/>
                  <a:pt x="412" y="390"/>
                  <a:pt x="398" y="397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3" y="485"/>
                  <a:pt x="200" y="485"/>
                  <a:pt x="186" y="478"/>
                </a:cubicBezTo>
                <a:cubicBezTo>
                  <a:pt x="25" y="397"/>
                  <a:pt x="25" y="397"/>
                  <a:pt x="25" y="397"/>
                </a:cubicBezTo>
                <a:cubicBezTo>
                  <a:pt x="11" y="390"/>
                  <a:pt x="0" y="372"/>
                  <a:pt x="0" y="35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14"/>
                  <a:pt x="11" y="95"/>
                  <a:pt x="25" y="88"/>
                </a:cubicBezTo>
                <a:lnTo>
                  <a:pt x="186" y="7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>
            <a:off x="3996160" y="1125984"/>
            <a:ext cx="1263542" cy="1021081"/>
            <a:chOff x="2270761" y="2143972"/>
            <a:chExt cx="1263542" cy="1021081"/>
          </a:xfrm>
        </p:grpSpPr>
        <p:sp>
          <p:nvSpPr>
            <p:cNvPr id="66" name="TextBox 76"/>
            <p:cNvSpPr txBox="1"/>
            <p:nvPr/>
          </p:nvSpPr>
          <p:spPr>
            <a:xfrm>
              <a:off x="2431830" y="2143972"/>
              <a:ext cx="736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600" b="1" dirty="0" smtClean="0">
                  <a:solidFill>
                    <a:srgbClr val="F18E53"/>
                  </a:solidFill>
                  <a:latin typeface="DIN Mittelschrift Std" pitchFamily="50" charset="0"/>
                  <a:ea typeface="方正宋黑繁体" panose="03000509000000000000" pitchFamily="65" charset="-122"/>
                  <a:cs typeface="Arial Unicode MS" panose="020B0604020202020204" pitchFamily="34" charset="-122"/>
                </a:rPr>
                <a:t>02</a:t>
              </a:r>
              <a:endParaRPr lang="zh-CN" altLang="en-US" sz="3600" b="1" dirty="0">
                <a:solidFill>
                  <a:srgbClr val="F18E53"/>
                </a:solidFill>
                <a:latin typeface="DIN Mittelschrift Std" pitchFamily="50" charset="0"/>
                <a:ea typeface="方正宋黑繁体" panose="03000509000000000000" pitchFamily="65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67" name="TextBox 75"/>
            <p:cNvSpPr txBox="1"/>
            <p:nvPr/>
          </p:nvSpPr>
          <p:spPr>
            <a:xfrm>
              <a:off x="2270761" y="2580278"/>
              <a:ext cx="1263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 smtClean="0">
                  <a:solidFill>
                    <a:srgbClr val="F18E53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Arial Unicode MS" panose="020B0604020202020204" pitchFamily="34" charset="-122"/>
                </a:rPr>
                <a:t>PART</a:t>
              </a:r>
              <a:r>
                <a:rPr lang="en-US" altLang="zh-CN" sz="3200" dirty="0" smtClean="0">
                  <a:solidFill>
                    <a:srgbClr val="0099FF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Arial Unicode MS" panose="020B0604020202020204" pitchFamily="34" charset="-122"/>
                </a:rPr>
                <a:t> </a:t>
              </a:r>
              <a:endParaRPr lang="zh-CN" altLang="en-US" sz="4400" dirty="0">
                <a:solidFill>
                  <a:srgbClr val="0099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62" name="TextBox 22"/>
          <p:cNvSpPr txBox="1"/>
          <p:nvPr/>
        </p:nvSpPr>
        <p:spPr>
          <a:xfrm>
            <a:off x="3418959" y="2742423"/>
            <a:ext cx="2309012" cy="514152"/>
          </a:xfrm>
          <a:prstGeom prst="rect">
            <a:avLst/>
          </a:prstGeom>
          <a:noFill/>
        </p:spPr>
        <p:txBody>
          <a:bodyPr wrap="square" lIns="82461" tIns="41230" rIns="82461" bIns="4123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产品功能模块</a:t>
            </a:r>
            <a:endParaRPr lang="zh-CN" altLang="en-US" sz="28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3981 L 3.125E-6 0.14815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125E-6 -0.03981 L 3.125E-6 -3.7037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3889 L -4.58333E-6 -0.14814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58333E-6 0.03843 L -4.58333E-6 -3.7037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54" grpId="0" animBg="1"/>
      <p:bldP spid="54" grpId="1" animBg="1"/>
      <p:bldP spid="54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直接连接符 124"/>
          <p:cNvCxnSpPr>
            <a:endCxn id="25" idx="5"/>
          </p:cNvCxnSpPr>
          <p:nvPr/>
        </p:nvCxnSpPr>
        <p:spPr>
          <a:xfrm flipH="1" flipV="1">
            <a:off x="5444498" y="3589138"/>
            <a:ext cx="412288" cy="776788"/>
          </a:xfrm>
          <a:prstGeom prst="line">
            <a:avLst/>
          </a:prstGeom>
          <a:ln w="9525" cap="flat" cmpd="sng" algn="ctr">
            <a:solidFill>
              <a:srgbClr val="F18E5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7" name="直接连接符 116"/>
          <p:cNvCxnSpPr>
            <a:stCxn id="66" idx="6"/>
            <a:endCxn id="72" idx="10"/>
          </p:cNvCxnSpPr>
          <p:nvPr/>
        </p:nvCxnSpPr>
        <p:spPr>
          <a:xfrm>
            <a:off x="6564780" y="3384140"/>
            <a:ext cx="411993" cy="176808"/>
          </a:xfrm>
          <a:prstGeom prst="line">
            <a:avLst/>
          </a:prstGeom>
          <a:ln w="9525" cap="flat" cmpd="sng" algn="ctr">
            <a:solidFill>
              <a:srgbClr val="F18E5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3" name="直接连接符 122"/>
          <p:cNvCxnSpPr>
            <a:stCxn id="70" idx="2"/>
          </p:cNvCxnSpPr>
          <p:nvPr/>
        </p:nvCxnSpPr>
        <p:spPr>
          <a:xfrm flipV="1">
            <a:off x="6297746" y="3759331"/>
            <a:ext cx="679027" cy="602973"/>
          </a:xfrm>
          <a:prstGeom prst="line">
            <a:avLst/>
          </a:prstGeom>
          <a:ln w="9525" cap="flat" cmpd="sng" algn="ctr">
            <a:solidFill>
              <a:srgbClr val="F18E5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0" name="直接连接符 119"/>
          <p:cNvCxnSpPr>
            <a:stCxn id="72" idx="4"/>
            <a:endCxn id="69" idx="8"/>
          </p:cNvCxnSpPr>
          <p:nvPr/>
        </p:nvCxnSpPr>
        <p:spPr>
          <a:xfrm flipV="1">
            <a:off x="7294291" y="3712419"/>
            <a:ext cx="492919" cy="10612"/>
          </a:xfrm>
          <a:prstGeom prst="line">
            <a:avLst/>
          </a:prstGeom>
          <a:ln w="9525" cap="flat" cmpd="sng" algn="ctr">
            <a:solidFill>
              <a:srgbClr val="F18E5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2" name="直接连接符 111"/>
          <p:cNvCxnSpPr>
            <a:stCxn id="66" idx="3"/>
            <a:endCxn id="67" idx="9"/>
          </p:cNvCxnSpPr>
          <p:nvPr/>
        </p:nvCxnSpPr>
        <p:spPr>
          <a:xfrm flipV="1">
            <a:off x="6770857" y="2751292"/>
            <a:ext cx="460469" cy="265035"/>
          </a:xfrm>
          <a:prstGeom prst="line">
            <a:avLst/>
          </a:prstGeom>
          <a:ln w="9525" cap="flat" cmpd="sng" algn="ctr">
            <a:solidFill>
              <a:srgbClr val="F18E5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8" name="直接连接符 107"/>
          <p:cNvCxnSpPr>
            <a:stCxn id="69" idx="0"/>
            <a:endCxn id="67" idx="7"/>
          </p:cNvCxnSpPr>
          <p:nvPr/>
        </p:nvCxnSpPr>
        <p:spPr>
          <a:xfrm flipH="1" flipV="1">
            <a:off x="7525439" y="2934795"/>
            <a:ext cx="440149" cy="366601"/>
          </a:xfrm>
          <a:prstGeom prst="line">
            <a:avLst/>
          </a:prstGeom>
          <a:ln w="9525" cap="flat" cmpd="sng" algn="ctr">
            <a:solidFill>
              <a:srgbClr val="F18E5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>
            <a:off x="7889352" y="2420974"/>
            <a:ext cx="396507" cy="135940"/>
          </a:xfrm>
          <a:prstGeom prst="line">
            <a:avLst/>
          </a:prstGeom>
          <a:ln w="9525" cap="flat" cmpd="sng" algn="ctr">
            <a:solidFill>
              <a:srgbClr val="F18E5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1" name="直接连接符 100"/>
          <p:cNvCxnSpPr>
            <a:stCxn id="71" idx="3"/>
            <a:endCxn id="67" idx="10"/>
          </p:cNvCxnSpPr>
          <p:nvPr/>
        </p:nvCxnSpPr>
        <p:spPr>
          <a:xfrm>
            <a:off x="6853417" y="2190551"/>
            <a:ext cx="377909" cy="219303"/>
          </a:xfrm>
          <a:prstGeom prst="line">
            <a:avLst/>
          </a:prstGeom>
          <a:ln w="9525" cap="flat" cmpd="sng" algn="ctr">
            <a:solidFill>
              <a:srgbClr val="F18E5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5" name="直接连接符 94"/>
          <p:cNvCxnSpPr>
            <a:endCxn id="65" idx="8"/>
          </p:cNvCxnSpPr>
          <p:nvPr/>
        </p:nvCxnSpPr>
        <p:spPr>
          <a:xfrm flipV="1">
            <a:off x="6622880" y="1622752"/>
            <a:ext cx="370614" cy="433621"/>
          </a:xfrm>
          <a:prstGeom prst="line">
            <a:avLst/>
          </a:prstGeom>
          <a:ln w="9525" cap="flat" cmpd="sng" algn="ctr">
            <a:solidFill>
              <a:srgbClr val="F18E5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3" name="直接连接符 92"/>
          <p:cNvCxnSpPr>
            <a:endCxn id="71" idx="8"/>
          </p:cNvCxnSpPr>
          <p:nvPr/>
        </p:nvCxnSpPr>
        <p:spPr>
          <a:xfrm flipV="1">
            <a:off x="5750420" y="2472998"/>
            <a:ext cx="662037" cy="219580"/>
          </a:xfrm>
          <a:prstGeom prst="line">
            <a:avLst/>
          </a:prstGeom>
          <a:ln w="9525" cap="flat" cmpd="sng" algn="ctr">
            <a:solidFill>
              <a:srgbClr val="F18E5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1" name="直接连接符 90"/>
          <p:cNvCxnSpPr>
            <a:stCxn id="59" idx="2"/>
          </p:cNvCxnSpPr>
          <p:nvPr/>
        </p:nvCxnSpPr>
        <p:spPr>
          <a:xfrm flipV="1">
            <a:off x="3159562" y="3221687"/>
            <a:ext cx="666090" cy="781279"/>
          </a:xfrm>
          <a:prstGeom prst="line">
            <a:avLst/>
          </a:prstGeom>
          <a:ln w="9525" cap="flat" cmpd="sng" algn="ctr">
            <a:solidFill>
              <a:srgbClr val="F18E5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7" name="直接连接符 86"/>
          <p:cNvCxnSpPr>
            <a:endCxn id="59" idx="10"/>
          </p:cNvCxnSpPr>
          <p:nvPr/>
        </p:nvCxnSpPr>
        <p:spPr>
          <a:xfrm flipV="1">
            <a:off x="2233070" y="4046176"/>
            <a:ext cx="485532" cy="97979"/>
          </a:xfrm>
          <a:prstGeom prst="line">
            <a:avLst/>
          </a:prstGeom>
          <a:ln w="9525" cap="flat" cmpd="sng" algn="ctr">
            <a:solidFill>
              <a:srgbClr val="F18E5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5" name="直接连接符 84"/>
          <p:cNvCxnSpPr>
            <a:stCxn id="58" idx="6"/>
            <a:endCxn id="63" idx="11"/>
          </p:cNvCxnSpPr>
          <p:nvPr/>
        </p:nvCxnSpPr>
        <p:spPr>
          <a:xfrm>
            <a:off x="1496106" y="3221687"/>
            <a:ext cx="415139" cy="722444"/>
          </a:xfrm>
          <a:prstGeom prst="line">
            <a:avLst/>
          </a:prstGeom>
          <a:ln w="9525" cap="flat" cmpd="sng" algn="ctr">
            <a:solidFill>
              <a:srgbClr val="F18E5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8" name="直接连接符 77"/>
          <p:cNvCxnSpPr>
            <a:stCxn id="58" idx="3"/>
            <a:endCxn id="57" idx="10"/>
          </p:cNvCxnSpPr>
          <p:nvPr/>
        </p:nvCxnSpPr>
        <p:spPr>
          <a:xfrm>
            <a:off x="1790219" y="2696746"/>
            <a:ext cx="832210" cy="128959"/>
          </a:xfrm>
          <a:prstGeom prst="line">
            <a:avLst/>
          </a:prstGeom>
          <a:ln w="9525" cap="flat" cmpd="sng" algn="ctr">
            <a:solidFill>
              <a:srgbClr val="F18E5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5" name="直接连接符 74"/>
          <p:cNvCxnSpPr>
            <a:stCxn id="62" idx="6"/>
            <a:endCxn id="58" idx="10"/>
          </p:cNvCxnSpPr>
          <p:nvPr/>
        </p:nvCxnSpPr>
        <p:spPr>
          <a:xfrm>
            <a:off x="682411" y="2161121"/>
            <a:ext cx="438939" cy="535625"/>
          </a:xfrm>
          <a:prstGeom prst="line">
            <a:avLst/>
          </a:prstGeom>
          <a:ln w="9525" cap="flat" cmpd="sng" algn="ctr">
            <a:solidFill>
              <a:srgbClr val="F18E5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4" name="直接连接符 73"/>
          <p:cNvCxnSpPr>
            <a:stCxn id="58" idx="1"/>
            <a:endCxn id="56" idx="6"/>
          </p:cNvCxnSpPr>
          <p:nvPr/>
        </p:nvCxnSpPr>
        <p:spPr>
          <a:xfrm flipV="1">
            <a:off x="1496106" y="2105552"/>
            <a:ext cx="186398" cy="407691"/>
          </a:xfrm>
          <a:prstGeom prst="line">
            <a:avLst/>
          </a:prstGeom>
          <a:ln w="9525" cap="flat" cmpd="sng" algn="ctr">
            <a:solidFill>
              <a:srgbClr val="F18E5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endCxn id="55" idx="10"/>
          </p:cNvCxnSpPr>
          <p:nvPr/>
        </p:nvCxnSpPr>
        <p:spPr>
          <a:xfrm flipV="1">
            <a:off x="1668497" y="1537737"/>
            <a:ext cx="780658" cy="79490"/>
          </a:xfrm>
          <a:prstGeom prst="line">
            <a:avLst/>
          </a:prstGeom>
          <a:ln w="9525" cap="flat" cmpd="sng" algn="ctr">
            <a:solidFill>
              <a:srgbClr val="F18E5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924961" y="1812694"/>
            <a:ext cx="1019842" cy="489985"/>
          </a:xfrm>
          <a:prstGeom prst="line">
            <a:avLst/>
          </a:prstGeom>
          <a:ln w="9525" cap="flat" cmpd="sng" algn="ctr">
            <a:solidFill>
              <a:srgbClr val="F18E5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3712717" y="1857358"/>
            <a:ext cx="2028908" cy="2028906"/>
          </a:xfrm>
          <a:prstGeom prst="ellipse">
            <a:avLst/>
          </a:prstGeom>
          <a:solidFill>
            <a:srgbClr val="F18E53"/>
          </a:solidFill>
          <a:ln w="25400">
            <a:solidFill>
              <a:schemeClr val="bg1"/>
            </a:solidFill>
          </a:ln>
          <a:effectLst>
            <a:outerShdw blurRad="381000" dist="457200" dir="2700000" sx="98000" sy="98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754217" y="1898857"/>
            <a:ext cx="1945908" cy="1945908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b="1" smtClean="0">
                <a:solidFill>
                  <a:srgbClr val="F39E66"/>
                </a:solidFill>
              </a:rPr>
              <a:t>零门槛</a:t>
            </a:r>
            <a:endParaRPr lang="en-US" altLang="zh-CN" sz="2000" b="1" smtClean="0">
              <a:solidFill>
                <a:srgbClr val="F39E66"/>
              </a:solidFill>
            </a:endParaRPr>
          </a:p>
          <a:p>
            <a:pPr algn="ctr"/>
            <a:r>
              <a:rPr lang="zh-CN" altLang="en-US" sz="2000" b="1">
                <a:solidFill>
                  <a:srgbClr val="F39E66"/>
                </a:solidFill>
              </a:rPr>
              <a:t>无限制</a:t>
            </a:r>
          </a:p>
        </p:txBody>
      </p:sp>
      <p:sp>
        <p:nvSpPr>
          <p:cNvPr id="34" name="Freeform 8"/>
          <p:cNvSpPr/>
          <p:nvPr/>
        </p:nvSpPr>
        <p:spPr bwMode="auto">
          <a:xfrm>
            <a:off x="3484706" y="507309"/>
            <a:ext cx="2174588" cy="268415"/>
          </a:xfrm>
          <a:custGeom>
            <a:avLst/>
            <a:gdLst>
              <a:gd name="T0" fmla="*/ 2041 w 5248"/>
              <a:gd name="T1" fmla="*/ 0 h 600"/>
              <a:gd name="T2" fmla="*/ 3207 w 5248"/>
              <a:gd name="T3" fmla="*/ 0 h 600"/>
              <a:gd name="T4" fmla="*/ 4948 w 5248"/>
              <a:gd name="T5" fmla="*/ 0 h 600"/>
              <a:gd name="T6" fmla="*/ 5248 w 5248"/>
              <a:gd name="T7" fmla="*/ 300 h 600"/>
              <a:gd name="T8" fmla="*/ 4948 w 5248"/>
              <a:gd name="T9" fmla="*/ 600 h 600"/>
              <a:gd name="T10" fmla="*/ 3207 w 5248"/>
              <a:gd name="T11" fmla="*/ 600 h 600"/>
              <a:gd name="T12" fmla="*/ 2041 w 5248"/>
              <a:gd name="T13" fmla="*/ 600 h 600"/>
              <a:gd name="T14" fmla="*/ 300 w 5248"/>
              <a:gd name="T15" fmla="*/ 600 h 600"/>
              <a:gd name="T16" fmla="*/ 0 w 5248"/>
              <a:gd name="T17" fmla="*/ 300 h 600"/>
              <a:gd name="T18" fmla="*/ 300 w 5248"/>
              <a:gd name="T19" fmla="*/ 0 h 600"/>
              <a:gd name="T20" fmla="*/ 2041 w 5248"/>
              <a:gd name="T21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48" h="600">
                <a:moveTo>
                  <a:pt x="2041" y="0"/>
                </a:moveTo>
                <a:lnTo>
                  <a:pt x="3207" y="0"/>
                </a:lnTo>
                <a:lnTo>
                  <a:pt x="4948" y="0"/>
                </a:lnTo>
                <a:lnTo>
                  <a:pt x="5248" y="300"/>
                </a:lnTo>
                <a:lnTo>
                  <a:pt x="4948" y="600"/>
                </a:lnTo>
                <a:lnTo>
                  <a:pt x="3207" y="600"/>
                </a:lnTo>
                <a:lnTo>
                  <a:pt x="2041" y="600"/>
                </a:lnTo>
                <a:lnTo>
                  <a:pt x="300" y="600"/>
                </a:lnTo>
                <a:lnTo>
                  <a:pt x="0" y="300"/>
                </a:lnTo>
                <a:lnTo>
                  <a:pt x="300" y="0"/>
                </a:lnTo>
                <a:lnTo>
                  <a:pt x="2041" y="0"/>
                </a:lnTo>
                <a:close/>
              </a:path>
            </a:pathLst>
          </a:custGeom>
          <a:solidFill>
            <a:srgbClr val="F39E66"/>
          </a:solidFill>
          <a:ln w="12700">
            <a:solidFill>
              <a:schemeClr val="bg1"/>
            </a:solidFill>
          </a:ln>
          <a:effectLst>
            <a:outerShdw blurRad="279400" dist="292100" dir="2700000" sx="98000" sy="98000" algn="tl" rotWithShape="0">
              <a:schemeClr val="tx1">
                <a:lumMod val="50000"/>
                <a:lumOff val="50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TextBox 44"/>
          <p:cNvSpPr txBox="1"/>
          <p:nvPr/>
        </p:nvSpPr>
        <p:spPr>
          <a:xfrm>
            <a:off x="4173685" y="507309"/>
            <a:ext cx="805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50" spc="70" smtClean="0">
                <a:solidFill>
                  <a:schemeClr val="bg1"/>
                </a:solidFill>
                <a:latin typeface="+mj-ea"/>
                <a:ea typeface="+mj-ea"/>
              </a:rPr>
              <a:t>适应行业</a:t>
            </a:r>
            <a:endParaRPr lang="zh-CN" altLang="en-US" sz="1150" spc="7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4" name="TextBox 22"/>
          <p:cNvSpPr txBox="1"/>
          <p:nvPr/>
        </p:nvSpPr>
        <p:spPr>
          <a:xfrm>
            <a:off x="3226668" y="951495"/>
            <a:ext cx="2690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39E66"/>
                </a:solidFill>
              </a:rPr>
              <a:t>操作简单，几乎无任何行业门槛</a:t>
            </a:r>
            <a:endParaRPr lang="zh-CN" altLang="en-US" sz="1200">
              <a:solidFill>
                <a:srgbClr val="F39E66"/>
              </a:solidFill>
            </a:endParaRPr>
          </a:p>
        </p:txBody>
      </p:sp>
      <p:sp>
        <p:nvSpPr>
          <p:cNvPr id="55" name="Freeform 7"/>
          <p:cNvSpPr/>
          <p:nvPr/>
        </p:nvSpPr>
        <p:spPr bwMode="auto">
          <a:xfrm>
            <a:off x="2449155" y="1401784"/>
            <a:ext cx="468659" cy="511143"/>
          </a:xfrm>
          <a:custGeom>
            <a:avLst/>
            <a:gdLst>
              <a:gd name="T0" fmla="*/ 186 w 423"/>
              <a:gd name="T1" fmla="*/ 7 h 485"/>
              <a:gd name="T2" fmla="*/ 237 w 423"/>
              <a:gd name="T3" fmla="*/ 7 h 485"/>
              <a:gd name="T4" fmla="*/ 398 w 423"/>
              <a:gd name="T5" fmla="*/ 88 h 485"/>
              <a:gd name="T6" fmla="*/ 423 w 423"/>
              <a:gd name="T7" fmla="*/ 129 h 485"/>
              <a:gd name="T8" fmla="*/ 423 w 423"/>
              <a:gd name="T9" fmla="*/ 356 h 485"/>
              <a:gd name="T10" fmla="*/ 398 w 423"/>
              <a:gd name="T11" fmla="*/ 397 h 485"/>
              <a:gd name="T12" fmla="*/ 237 w 423"/>
              <a:gd name="T13" fmla="*/ 478 h 485"/>
              <a:gd name="T14" fmla="*/ 186 w 423"/>
              <a:gd name="T15" fmla="*/ 478 h 485"/>
              <a:gd name="T16" fmla="*/ 25 w 423"/>
              <a:gd name="T17" fmla="*/ 397 h 485"/>
              <a:gd name="T18" fmla="*/ 0 w 423"/>
              <a:gd name="T19" fmla="*/ 356 h 485"/>
              <a:gd name="T20" fmla="*/ 0 w 423"/>
              <a:gd name="T21" fmla="*/ 129 h 485"/>
              <a:gd name="T22" fmla="*/ 25 w 423"/>
              <a:gd name="T23" fmla="*/ 88 h 485"/>
              <a:gd name="T24" fmla="*/ 186 w 423"/>
              <a:gd name="T25" fmla="*/ 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3" h="485">
                <a:moveTo>
                  <a:pt x="186" y="7"/>
                </a:moveTo>
                <a:cubicBezTo>
                  <a:pt x="200" y="0"/>
                  <a:pt x="223" y="0"/>
                  <a:pt x="237" y="7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412" y="95"/>
                  <a:pt x="423" y="114"/>
                  <a:pt x="423" y="129"/>
                </a:cubicBezTo>
                <a:cubicBezTo>
                  <a:pt x="423" y="356"/>
                  <a:pt x="423" y="356"/>
                  <a:pt x="423" y="356"/>
                </a:cubicBezTo>
                <a:cubicBezTo>
                  <a:pt x="423" y="372"/>
                  <a:pt x="412" y="390"/>
                  <a:pt x="398" y="397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3" y="485"/>
                  <a:pt x="200" y="485"/>
                  <a:pt x="186" y="478"/>
                </a:cubicBezTo>
                <a:cubicBezTo>
                  <a:pt x="25" y="397"/>
                  <a:pt x="25" y="397"/>
                  <a:pt x="25" y="397"/>
                </a:cubicBezTo>
                <a:cubicBezTo>
                  <a:pt x="11" y="390"/>
                  <a:pt x="0" y="372"/>
                  <a:pt x="0" y="35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14"/>
                  <a:pt x="11" y="95"/>
                  <a:pt x="25" y="88"/>
                </a:cubicBezTo>
                <a:lnTo>
                  <a:pt x="186" y="7"/>
                </a:lnTo>
                <a:close/>
              </a:path>
            </a:pathLst>
          </a:custGeom>
          <a:solidFill>
            <a:srgbClr val="F18E53"/>
          </a:solidFill>
          <a:ln w="12700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100"/>
              <a:t>干果</a:t>
            </a:r>
          </a:p>
        </p:txBody>
      </p:sp>
      <p:sp>
        <p:nvSpPr>
          <p:cNvPr id="56" name="Freeform 7"/>
          <p:cNvSpPr/>
          <p:nvPr/>
        </p:nvSpPr>
        <p:spPr bwMode="auto">
          <a:xfrm>
            <a:off x="1419922" y="1601786"/>
            <a:ext cx="468659" cy="511143"/>
          </a:xfrm>
          <a:custGeom>
            <a:avLst/>
            <a:gdLst>
              <a:gd name="T0" fmla="*/ 186 w 423"/>
              <a:gd name="T1" fmla="*/ 7 h 485"/>
              <a:gd name="T2" fmla="*/ 237 w 423"/>
              <a:gd name="T3" fmla="*/ 7 h 485"/>
              <a:gd name="T4" fmla="*/ 398 w 423"/>
              <a:gd name="T5" fmla="*/ 88 h 485"/>
              <a:gd name="T6" fmla="*/ 423 w 423"/>
              <a:gd name="T7" fmla="*/ 129 h 485"/>
              <a:gd name="T8" fmla="*/ 423 w 423"/>
              <a:gd name="T9" fmla="*/ 356 h 485"/>
              <a:gd name="T10" fmla="*/ 398 w 423"/>
              <a:gd name="T11" fmla="*/ 397 h 485"/>
              <a:gd name="T12" fmla="*/ 237 w 423"/>
              <a:gd name="T13" fmla="*/ 478 h 485"/>
              <a:gd name="T14" fmla="*/ 186 w 423"/>
              <a:gd name="T15" fmla="*/ 478 h 485"/>
              <a:gd name="T16" fmla="*/ 25 w 423"/>
              <a:gd name="T17" fmla="*/ 397 h 485"/>
              <a:gd name="T18" fmla="*/ 0 w 423"/>
              <a:gd name="T19" fmla="*/ 356 h 485"/>
              <a:gd name="T20" fmla="*/ 0 w 423"/>
              <a:gd name="T21" fmla="*/ 129 h 485"/>
              <a:gd name="T22" fmla="*/ 25 w 423"/>
              <a:gd name="T23" fmla="*/ 88 h 485"/>
              <a:gd name="T24" fmla="*/ 186 w 423"/>
              <a:gd name="T25" fmla="*/ 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3" h="485">
                <a:moveTo>
                  <a:pt x="186" y="7"/>
                </a:moveTo>
                <a:cubicBezTo>
                  <a:pt x="200" y="0"/>
                  <a:pt x="223" y="0"/>
                  <a:pt x="237" y="7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412" y="95"/>
                  <a:pt x="423" y="114"/>
                  <a:pt x="423" y="129"/>
                </a:cubicBezTo>
                <a:cubicBezTo>
                  <a:pt x="423" y="356"/>
                  <a:pt x="423" y="356"/>
                  <a:pt x="423" y="356"/>
                </a:cubicBezTo>
                <a:cubicBezTo>
                  <a:pt x="423" y="372"/>
                  <a:pt x="412" y="390"/>
                  <a:pt x="398" y="397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3" y="485"/>
                  <a:pt x="200" y="485"/>
                  <a:pt x="186" y="478"/>
                </a:cubicBezTo>
                <a:cubicBezTo>
                  <a:pt x="25" y="397"/>
                  <a:pt x="25" y="397"/>
                  <a:pt x="25" y="397"/>
                </a:cubicBezTo>
                <a:cubicBezTo>
                  <a:pt x="11" y="390"/>
                  <a:pt x="0" y="372"/>
                  <a:pt x="0" y="35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14"/>
                  <a:pt x="11" y="95"/>
                  <a:pt x="25" y="88"/>
                </a:cubicBezTo>
                <a:lnTo>
                  <a:pt x="186" y="7"/>
                </a:lnTo>
                <a:close/>
              </a:path>
            </a:pathLst>
          </a:custGeom>
          <a:solidFill>
            <a:srgbClr val="F18E53"/>
          </a:solidFill>
          <a:ln w="12700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100" smtClean="0"/>
              <a:t>洗车</a:t>
            </a:r>
            <a:endParaRPr lang="zh-CN" altLang="en-US" sz="1100"/>
          </a:p>
        </p:txBody>
      </p:sp>
      <p:sp>
        <p:nvSpPr>
          <p:cNvPr id="57" name="Freeform 7"/>
          <p:cNvSpPr/>
          <p:nvPr/>
        </p:nvSpPr>
        <p:spPr bwMode="auto">
          <a:xfrm>
            <a:off x="2622429" y="2689752"/>
            <a:ext cx="468659" cy="511143"/>
          </a:xfrm>
          <a:custGeom>
            <a:avLst/>
            <a:gdLst>
              <a:gd name="T0" fmla="*/ 186 w 423"/>
              <a:gd name="T1" fmla="*/ 7 h 485"/>
              <a:gd name="T2" fmla="*/ 237 w 423"/>
              <a:gd name="T3" fmla="*/ 7 h 485"/>
              <a:gd name="T4" fmla="*/ 398 w 423"/>
              <a:gd name="T5" fmla="*/ 88 h 485"/>
              <a:gd name="T6" fmla="*/ 423 w 423"/>
              <a:gd name="T7" fmla="*/ 129 h 485"/>
              <a:gd name="T8" fmla="*/ 423 w 423"/>
              <a:gd name="T9" fmla="*/ 356 h 485"/>
              <a:gd name="T10" fmla="*/ 398 w 423"/>
              <a:gd name="T11" fmla="*/ 397 h 485"/>
              <a:gd name="T12" fmla="*/ 237 w 423"/>
              <a:gd name="T13" fmla="*/ 478 h 485"/>
              <a:gd name="T14" fmla="*/ 186 w 423"/>
              <a:gd name="T15" fmla="*/ 478 h 485"/>
              <a:gd name="T16" fmla="*/ 25 w 423"/>
              <a:gd name="T17" fmla="*/ 397 h 485"/>
              <a:gd name="T18" fmla="*/ 0 w 423"/>
              <a:gd name="T19" fmla="*/ 356 h 485"/>
              <a:gd name="T20" fmla="*/ 0 w 423"/>
              <a:gd name="T21" fmla="*/ 129 h 485"/>
              <a:gd name="T22" fmla="*/ 25 w 423"/>
              <a:gd name="T23" fmla="*/ 88 h 485"/>
              <a:gd name="T24" fmla="*/ 186 w 423"/>
              <a:gd name="T25" fmla="*/ 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3" h="485">
                <a:moveTo>
                  <a:pt x="186" y="7"/>
                </a:moveTo>
                <a:cubicBezTo>
                  <a:pt x="200" y="0"/>
                  <a:pt x="223" y="0"/>
                  <a:pt x="237" y="7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412" y="95"/>
                  <a:pt x="423" y="114"/>
                  <a:pt x="423" y="129"/>
                </a:cubicBezTo>
                <a:cubicBezTo>
                  <a:pt x="423" y="356"/>
                  <a:pt x="423" y="356"/>
                  <a:pt x="423" y="356"/>
                </a:cubicBezTo>
                <a:cubicBezTo>
                  <a:pt x="423" y="372"/>
                  <a:pt x="412" y="390"/>
                  <a:pt x="398" y="397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3" y="485"/>
                  <a:pt x="200" y="485"/>
                  <a:pt x="186" y="478"/>
                </a:cubicBezTo>
                <a:cubicBezTo>
                  <a:pt x="25" y="397"/>
                  <a:pt x="25" y="397"/>
                  <a:pt x="25" y="397"/>
                </a:cubicBezTo>
                <a:cubicBezTo>
                  <a:pt x="11" y="390"/>
                  <a:pt x="0" y="372"/>
                  <a:pt x="0" y="35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14"/>
                  <a:pt x="11" y="95"/>
                  <a:pt x="25" y="88"/>
                </a:cubicBezTo>
                <a:lnTo>
                  <a:pt x="186" y="7"/>
                </a:lnTo>
                <a:close/>
              </a:path>
            </a:pathLst>
          </a:custGeom>
          <a:solidFill>
            <a:srgbClr val="F18E53"/>
          </a:solidFill>
          <a:ln w="12700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100" smtClean="0"/>
              <a:t>蛋糕</a:t>
            </a:r>
            <a:endParaRPr lang="zh-CN" altLang="en-US" sz="1100"/>
          </a:p>
        </p:txBody>
      </p:sp>
      <p:sp>
        <p:nvSpPr>
          <p:cNvPr id="58" name="Freeform 7"/>
          <p:cNvSpPr/>
          <p:nvPr/>
        </p:nvSpPr>
        <p:spPr bwMode="auto">
          <a:xfrm>
            <a:off x="1121350" y="2502714"/>
            <a:ext cx="668869" cy="729502"/>
          </a:xfrm>
          <a:custGeom>
            <a:avLst/>
            <a:gdLst>
              <a:gd name="T0" fmla="*/ 186 w 423"/>
              <a:gd name="T1" fmla="*/ 7 h 485"/>
              <a:gd name="T2" fmla="*/ 237 w 423"/>
              <a:gd name="T3" fmla="*/ 7 h 485"/>
              <a:gd name="T4" fmla="*/ 398 w 423"/>
              <a:gd name="T5" fmla="*/ 88 h 485"/>
              <a:gd name="T6" fmla="*/ 423 w 423"/>
              <a:gd name="T7" fmla="*/ 129 h 485"/>
              <a:gd name="T8" fmla="*/ 423 w 423"/>
              <a:gd name="T9" fmla="*/ 356 h 485"/>
              <a:gd name="T10" fmla="*/ 398 w 423"/>
              <a:gd name="T11" fmla="*/ 397 h 485"/>
              <a:gd name="T12" fmla="*/ 237 w 423"/>
              <a:gd name="T13" fmla="*/ 478 h 485"/>
              <a:gd name="T14" fmla="*/ 186 w 423"/>
              <a:gd name="T15" fmla="*/ 478 h 485"/>
              <a:gd name="T16" fmla="*/ 25 w 423"/>
              <a:gd name="T17" fmla="*/ 397 h 485"/>
              <a:gd name="T18" fmla="*/ 0 w 423"/>
              <a:gd name="T19" fmla="*/ 356 h 485"/>
              <a:gd name="T20" fmla="*/ 0 w 423"/>
              <a:gd name="T21" fmla="*/ 129 h 485"/>
              <a:gd name="T22" fmla="*/ 25 w 423"/>
              <a:gd name="T23" fmla="*/ 88 h 485"/>
              <a:gd name="T24" fmla="*/ 186 w 423"/>
              <a:gd name="T25" fmla="*/ 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3" h="485">
                <a:moveTo>
                  <a:pt x="186" y="7"/>
                </a:moveTo>
                <a:cubicBezTo>
                  <a:pt x="200" y="0"/>
                  <a:pt x="223" y="0"/>
                  <a:pt x="237" y="7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412" y="95"/>
                  <a:pt x="423" y="114"/>
                  <a:pt x="423" y="129"/>
                </a:cubicBezTo>
                <a:cubicBezTo>
                  <a:pt x="423" y="356"/>
                  <a:pt x="423" y="356"/>
                  <a:pt x="423" y="356"/>
                </a:cubicBezTo>
                <a:cubicBezTo>
                  <a:pt x="423" y="372"/>
                  <a:pt x="412" y="390"/>
                  <a:pt x="398" y="397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3" y="485"/>
                  <a:pt x="200" y="485"/>
                  <a:pt x="186" y="478"/>
                </a:cubicBezTo>
                <a:cubicBezTo>
                  <a:pt x="25" y="397"/>
                  <a:pt x="25" y="397"/>
                  <a:pt x="25" y="397"/>
                </a:cubicBezTo>
                <a:cubicBezTo>
                  <a:pt x="11" y="390"/>
                  <a:pt x="0" y="372"/>
                  <a:pt x="0" y="35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14"/>
                  <a:pt x="11" y="95"/>
                  <a:pt x="25" y="88"/>
                </a:cubicBezTo>
                <a:lnTo>
                  <a:pt x="186" y="7"/>
                </a:lnTo>
                <a:close/>
              </a:path>
            </a:pathLst>
          </a:custGeom>
          <a:solidFill>
            <a:srgbClr val="F18E53"/>
          </a:solidFill>
          <a:ln w="12700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mtClean="0"/>
              <a:t>餐饮</a:t>
            </a:r>
            <a:endParaRPr lang="zh-CN" altLang="en-US"/>
          </a:p>
        </p:txBody>
      </p:sp>
      <p:sp>
        <p:nvSpPr>
          <p:cNvPr id="59" name="Freeform 7"/>
          <p:cNvSpPr/>
          <p:nvPr/>
        </p:nvSpPr>
        <p:spPr bwMode="auto">
          <a:xfrm>
            <a:off x="2718602" y="3910223"/>
            <a:ext cx="468659" cy="511143"/>
          </a:xfrm>
          <a:custGeom>
            <a:avLst/>
            <a:gdLst>
              <a:gd name="T0" fmla="*/ 186 w 423"/>
              <a:gd name="T1" fmla="*/ 7 h 485"/>
              <a:gd name="T2" fmla="*/ 237 w 423"/>
              <a:gd name="T3" fmla="*/ 7 h 485"/>
              <a:gd name="T4" fmla="*/ 398 w 423"/>
              <a:gd name="T5" fmla="*/ 88 h 485"/>
              <a:gd name="T6" fmla="*/ 423 w 423"/>
              <a:gd name="T7" fmla="*/ 129 h 485"/>
              <a:gd name="T8" fmla="*/ 423 w 423"/>
              <a:gd name="T9" fmla="*/ 356 h 485"/>
              <a:gd name="T10" fmla="*/ 398 w 423"/>
              <a:gd name="T11" fmla="*/ 397 h 485"/>
              <a:gd name="T12" fmla="*/ 237 w 423"/>
              <a:gd name="T13" fmla="*/ 478 h 485"/>
              <a:gd name="T14" fmla="*/ 186 w 423"/>
              <a:gd name="T15" fmla="*/ 478 h 485"/>
              <a:gd name="T16" fmla="*/ 25 w 423"/>
              <a:gd name="T17" fmla="*/ 397 h 485"/>
              <a:gd name="T18" fmla="*/ 0 w 423"/>
              <a:gd name="T19" fmla="*/ 356 h 485"/>
              <a:gd name="T20" fmla="*/ 0 w 423"/>
              <a:gd name="T21" fmla="*/ 129 h 485"/>
              <a:gd name="T22" fmla="*/ 25 w 423"/>
              <a:gd name="T23" fmla="*/ 88 h 485"/>
              <a:gd name="T24" fmla="*/ 186 w 423"/>
              <a:gd name="T25" fmla="*/ 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3" h="485">
                <a:moveTo>
                  <a:pt x="186" y="7"/>
                </a:moveTo>
                <a:cubicBezTo>
                  <a:pt x="200" y="0"/>
                  <a:pt x="223" y="0"/>
                  <a:pt x="237" y="7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412" y="95"/>
                  <a:pt x="423" y="114"/>
                  <a:pt x="423" y="129"/>
                </a:cubicBezTo>
                <a:cubicBezTo>
                  <a:pt x="423" y="356"/>
                  <a:pt x="423" y="356"/>
                  <a:pt x="423" y="356"/>
                </a:cubicBezTo>
                <a:cubicBezTo>
                  <a:pt x="423" y="372"/>
                  <a:pt x="412" y="390"/>
                  <a:pt x="398" y="397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3" y="485"/>
                  <a:pt x="200" y="485"/>
                  <a:pt x="186" y="478"/>
                </a:cubicBezTo>
                <a:cubicBezTo>
                  <a:pt x="25" y="397"/>
                  <a:pt x="25" y="397"/>
                  <a:pt x="25" y="397"/>
                </a:cubicBezTo>
                <a:cubicBezTo>
                  <a:pt x="11" y="390"/>
                  <a:pt x="0" y="372"/>
                  <a:pt x="0" y="35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14"/>
                  <a:pt x="11" y="95"/>
                  <a:pt x="25" y="88"/>
                </a:cubicBezTo>
                <a:lnTo>
                  <a:pt x="186" y="7"/>
                </a:lnTo>
                <a:close/>
              </a:path>
            </a:pathLst>
          </a:custGeom>
          <a:solidFill>
            <a:srgbClr val="F18E53"/>
          </a:solidFill>
          <a:ln w="12700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100" smtClean="0"/>
              <a:t>生鲜</a:t>
            </a:r>
            <a:endParaRPr lang="zh-CN" altLang="en-US" sz="1100"/>
          </a:p>
        </p:txBody>
      </p:sp>
      <p:sp>
        <p:nvSpPr>
          <p:cNvPr id="61" name="Freeform 7"/>
          <p:cNvSpPr/>
          <p:nvPr/>
        </p:nvSpPr>
        <p:spPr bwMode="auto">
          <a:xfrm>
            <a:off x="380068" y="3503759"/>
            <a:ext cx="468659" cy="511143"/>
          </a:xfrm>
          <a:custGeom>
            <a:avLst/>
            <a:gdLst>
              <a:gd name="T0" fmla="*/ 186 w 423"/>
              <a:gd name="T1" fmla="*/ 7 h 485"/>
              <a:gd name="T2" fmla="*/ 237 w 423"/>
              <a:gd name="T3" fmla="*/ 7 h 485"/>
              <a:gd name="T4" fmla="*/ 398 w 423"/>
              <a:gd name="T5" fmla="*/ 88 h 485"/>
              <a:gd name="T6" fmla="*/ 423 w 423"/>
              <a:gd name="T7" fmla="*/ 129 h 485"/>
              <a:gd name="T8" fmla="*/ 423 w 423"/>
              <a:gd name="T9" fmla="*/ 356 h 485"/>
              <a:gd name="T10" fmla="*/ 398 w 423"/>
              <a:gd name="T11" fmla="*/ 397 h 485"/>
              <a:gd name="T12" fmla="*/ 237 w 423"/>
              <a:gd name="T13" fmla="*/ 478 h 485"/>
              <a:gd name="T14" fmla="*/ 186 w 423"/>
              <a:gd name="T15" fmla="*/ 478 h 485"/>
              <a:gd name="T16" fmla="*/ 25 w 423"/>
              <a:gd name="T17" fmla="*/ 397 h 485"/>
              <a:gd name="T18" fmla="*/ 0 w 423"/>
              <a:gd name="T19" fmla="*/ 356 h 485"/>
              <a:gd name="T20" fmla="*/ 0 w 423"/>
              <a:gd name="T21" fmla="*/ 129 h 485"/>
              <a:gd name="T22" fmla="*/ 25 w 423"/>
              <a:gd name="T23" fmla="*/ 88 h 485"/>
              <a:gd name="T24" fmla="*/ 186 w 423"/>
              <a:gd name="T25" fmla="*/ 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3" h="485">
                <a:moveTo>
                  <a:pt x="186" y="7"/>
                </a:moveTo>
                <a:cubicBezTo>
                  <a:pt x="200" y="0"/>
                  <a:pt x="223" y="0"/>
                  <a:pt x="237" y="7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412" y="95"/>
                  <a:pt x="423" y="114"/>
                  <a:pt x="423" y="129"/>
                </a:cubicBezTo>
                <a:cubicBezTo>
                  <a:pt x="423" y="356"/>
                  <a:pt x="423" y="356"/>
                  <a:pt x="423" y="356"/>
                </a:cubicBezTo>
                <a:cubicBezTo>
                  <a:pt x="423" y="372"/>
                  <a:pt x="412" y="390"/>
                  <a:pt x="398" y="397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3" y="485"/>
                  <a:pt x="200" y="485"/>
                  <a:pt x="186" y="478"/>
                </a:cubicBezTo>
                <a:cubicBezTo>
                  <a:pt x="25" y="397"/>
                  <a:pt x="25" y="397"/>
                  <a:pt x="25" y="397"/>
                </a:cubicBezTo>
                <a:cubicBezTo>
                  <a:pt x="11" y="390"/>
                  <a:pt x="0" y="372"/>
                  <a:pt x="0" y="35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14"/>
                  <a:pt x="11" y="95"/>
                  <a:pt x="25" y="88"/>
                </a:cubicBezTo>
                <a:lnTo>
                  <a:pt x="186" y="7"/>
                </a:lnTo>
                <a:close/>
              </a:path>
            </a:pathLst>
          </a:custGeom>
          <a:solidFill>
            <a:srgbClr val="F18E53"/>
          </a:solidFill>
          <a:ln w="12700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100" smtClean="0"/>
              <a:t>商超</a:t>
            </a:r>
            <a:endParaRPr lang="zh-CN" altLang="en-US" sz="1100"/>
          </a:p>
        </p:txBody>
      </p:sp>
      <p:sp>
        <p:nvSpPr>
          <p:cNvPr id="62" name="Freeform 7"/>
          <p:cNvSpPr/>
          <p:nvPr/>
        </p:nvSpPr>
        <p:spPr bwMode="auto">
          <a:xfrm>
            <a:off x="419829" y="1657355"/>
            <a:ext cx="468659" cy="511143"/>
          </a:xfrm>
          <a:custGeom>
            <a:avLst/>
            <a:gdLst>
              <a:gd name="T0" fmla="*/ 186 w 423"/>
              <a:gd name="T1" fmla="*/ 7 h 485"/>
              <a:gd name="T2" fmla="*/ 237 w 423"/>
              <a:gd name="T3" fmla="*/ 7 h 485"/>
              <a:gd name="T4" fmla="*/ 398 w 423"/>
              <a:gd name="T5" fmla="*/ 88 h 485"/>
              <a:gd name="T6" fmla="*/ 423 w 423"/>
              <a:gd name="T7" fmla="*/ 129 h 485"/>
              <a:gd name="T8" fmla="*/ 423 w 423"/>
              <a:gd name="T9" fmla="*/ 356 h 485"/>
              <a:gd name="T10" fmla="*/ 398 w 423"/>
              <a:gd name="T11" fmla="*/ 397 h 485"/>
              <a:gd name="T12" fmla="*/ 237 w 423"/>
              <a:gd name="T13" fmla="*/ 478 h 485"/>
              <a:gd name="T14" fmla="*/ 186 w 423"/>
              <a:gd name="T15" fmla="*/ 478 h 485"/>
              <a:gd name="T16" fmla="*/ 25 w 423"/>
              <a:gd name="T17" fmla="*/ 397 h 485"/>
              <a:gd name="T18" fmla="*/ 0 w 423"/>
              <a:gd name="T19" fmla="*/ 356 h 485"/>
              <a:gd name="T20" fmla="*/ 0 w 423"/>
              <a:gd name="T21" fmla="*/ 129 h 485"/>
              <a:gd name="T22" fmla="*/ 25 w 423"/>
              <a:gd name="T23" fmla="*/ 88 h 485"/>
              <a:gd name="T24" fmla="*/ 186 w 423"/>
              <a:gd name="T25" fmla="*/ 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3" h="485">
                <a:moveTo>
                  <a:pt x="186" y="7"/>
                </a:moveTo>
                <a:cubicBezTo>
                  <a:pt x="200" y="0"/>
                  <a:pt x="223" y="0"/>
                  <a:pt x="237" y="7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412" y="95"/>
                  <a:pt x="423" y="114"/>
                  <a:pt x="423" y="129"/>
                </a:cubicBezTo>
                <a:cubicBezTo>
                  <a:pt x="423" y="356"/>
                  <a:pt x="423" y="356"/>
                  <a:pt x="423" y="356"/>
                </a:cubicBezTo>
                <a:cubicBezTo>
                  <a:pt x="423" y="372"/>
                  <a:pt x="412" y="390"/>
                  <a:pt x="398" y="397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3" y="485"/>
                  <a:pt x="200" y="485"/>
                  <a:pt x="186" y="478"/>
                </a:cubicBezTo>
                <a:cubicBezTo>
                  <a:pt x="25" y="397"/>
                  <a:pt x="25" y="397"/>
                  <a:pt x="25" y="397"/>
                </a:cubicBezTo>
                <a:cubicBezTo>
                  <a:pt x="11" y="390"/>
                  <a:pt x="0" y="372"/>
                  <a:pt x="0" y="35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14"/>
                  <a:pt x="11" y="95"/>
                  <a:pt x="25" y="88"/>
                </a:cubicBezTo>
                <a:lnTo>
                  <a:pt x="186" y="7"/>
                </a:lnTo>
                <a:close/>
              </a:path>
            </a:pathLst>
          </a:custGeom>
          <a:solidFill>
            <a:srgbClr val="F18E53"/>
          </a:solidFill>
          <a:ln w="12700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100" smtClean="0"/>
              <a:t>鲜花</a:t>
            </a:r>
            <a:endParaRPr lang="zh-CN" altLang="en-US" sz="1100"/>
          </a:p>
        </p:txBody>
      </p:sp>
      <p:sp>
        <p:nvSpPr>
          <p:cNvPr id="63" name="Freeform 7"/>
          <p:cNvSpPr/>
          <p:nvPr/>
        </p:nvSpPr>
        <p:spPr bwMode="auto">
          <a:xfrm>
            <a:off x="1892479" y="3881297"/>
            <a:ext cx="317518" cy="346301"/>
          </a:xfrm>
          <a:custGeom>
            <a:avLst/>
            <a:gdLst>
              <a:gd name="T0" fmla="*/ 186 w 423"/>
              <a:gd name="T1" fmla="*/ 7 h 485"/>
              <a:gd name="T2" fmla="*/ 237 w 423"/>
              <a:gd name="T3" fmla="*/ 7 h 485"/>
              <a:gd name="T4" fmla="*/ 398 w 423"/>
              <a:gd name="T5" fmla="*/ 88 h 485"/>
              <a:gd name="T6" fmla="*/ 423 w 423"/>
              <a:gd name="T7" fmla="*/ 129 h 485"/>
              <a:gd name="T8" fmla="*/ 423 w 423"/>
              <a:gd name="T9" fmla="*/ 356 h 485"/>
              <a:gd name="T10" fmla="*/ 398 w 423"/>
              <a:gd name="T11" fmla="*/ 397 h 485"/>
              <a:gd name="T12" fmla="*/ 237 w 423"/>
              <a:gd name="T13" fmla="*/ 478 h 485"/>
              <a:gd name="T14" fmla="*/ 186 w 423"/>
              <a:gd name="T15" fmla="*/ 478 h 485"/>
              <a:gd name="T16" fmla="*/ 25 w 423"/>
              <a:gd name="T17" fmla="*/ 397 h 485"/>
              <a:gd name="T18" fmla="*/ 0 w 423"/>
              <a:gd name="T19" fmla="*/ 356 h 485"/>
              <a:gd name="T20" fmla="*/ 0 w 423"/>
              <a:gd name="T21" fmla="*/ 129 h 485"/>
              <a:gd name="T22" fmla="*/ 25 w 423"/>
              <a:gd name="T23" fmla="*/ 88 h 485"/>
              <a:gd name="T24" fmla="*/ 186 w 423"/>
              <a:gd name="T25" fmla="*/ 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3" h="485">
                <a:moveTo>
                  <a:pt x="186" y="7"/>
                </a:moveTo>
                <a:cubicBezTo>
                  <a:pt x="200" y="0"/>
                  <a:pt x="223" y="0"/>
                  <a:pt x="237" y="7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412" y="95"/>
                  <a:pt x="423" y="114"/>
                  <a:pt x="423" y="129"/>
                </a:cubicBezTo>
                <a:cubicBezTo>
                  <a:pt x="423" y="356"/>
                  <a:pt x="423" y="356"/>
                  <a:pt x="423" y="356"/>
                </a:cubicBezTo>
                <a:cubicBezTo>
                  <a:pt x="423" y="372"/>
                  <a:pt x="412" y="390"/>
                  <a:pt x="398" y="397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3" y="485"/>
                  <a:pt x="200" y="485"/>
                  <a:pt x="186" y="478"/>
                </a:cubicBezTo>
                <a:cubicBezTo>
                  <a:pt x="25" y="397"/>
                  <a:pt x="25" y="397"/>
                  <a:pt x="25" y="397"/>
                </a:cubicBezTo>
                <a:cubicBezTo>
                  <a:pt x="11" y="390"/>
                  <a:pt x="0" y="372"/>
                  <a:pt x="0" y="35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14"/>
                  <a:pt x="11" y="95"/>
                  <a:pt x="25" y="88"/>
                </a:cubicBezTo>
                <a:lnTo>
                  <a:pt x="186" y="7"/>
                </a:lnTo>
                <a:close/>
              </a:path>
            </a:pathLst>
          </a:custGeom>
          <a:solidFill>
            <a:srgbClr val="F18E53"/>
          </a:solidFill>
          <a:ln w="12700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700"/>
              <a:t>水站</a:t>
            </a:r>
          </a:p>
        </p:txBody>
      </p:sp>
      <p:sp>
        <p:nvSpPr>
          <p:cNvPr id="65" name="Freeform 7"/>
          <p:cNvSpPr/>
          <p:nvPr/>
        </p:nvSpPr>
        <p:spPr bwMode="auto">
          <a:xfrm>
            <a:off x="6965795" y="1204352"/>
            <a:ext cx="468659" cy="511143"/>
          </a:xfrm>
          <a:custGeom>
            <a:avLst/>
            <a:gdLst>
              <a:gd name="T0" fmla="*/ 186 w 423"/>
              <a:gd name="T1" fmla="*/ 7 h 485"/>
              <a:gd name="T2" fmla="*/ 237 w 423"/>
              <a:gd name="T3" fmla="*/ 7 h 485"/>
              <a:gd name="T4" fmla="*/ 398 w 423"/>
              <a:gd name="T5" fmla="*/ 88 h 485"/>
              <a:gd name="T6" fmla="*/ 423 w 423"/>
              <a:gd name="T7" fmla="*/ 129 h 485"/>
              <a:gd name="T8" fmla="*/ 423 w 423"/>
              <a:gd name="T9" fmla="*/ 356 h 485"/>
              <a:gd name="T10" fmla="*/ 398 w 423"/>
              <a:gd name="T11" fmla="*/ 397 h 485"/>
              <a:gd name="T12" fmla="*/ 237 w 423"/>
              <a:gd name="T13" fmla="*/ 478 h 485"/>
              <a:gd name="T14" fmla="*/ 186 w 423"/>
              <a:gd name="T15" fmla="*/ 478 h 485"/>
              <a:gd name="T16" fmla="*/ 25 w 423"/>
              <a:gd name="T17" fmla="*/ 397 h 485"/>
              <a:gd name="T18" fmla="*/ 0 w 423"/>
              <a:gd name="T19" fmla="*/ 356 h 485"/>
              <a:gd name="T20" fmla="*/ 0 w 423"/>
              <a:gd name="T21" fmla="*/ 129 h 485"/>
              <a:gd name="T22" fmla="*/ 25 w 423"/>
              <a:gd name="T23" fmla="*/ 88 h 485"/>
              <a:gd name="T24" fmla="*/ 186 w 423"/>
              <a:gd name="T25" fmla="*/ 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3" h="485">
                <a:moveTo>
                  <a:pt x="186" y="7"/>
                </a:moveTo>
                <a:cubicBezTo>
                  <a:pt x="200" y="0"/>
                  <a:pt x="223" y="0"/>
                  <a:pt x="237" y="7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412" y="95"/>
                  <a:pt x="423" y="114"/>
                  <a:pt x="423" y="129"/>
                </a:cubicBezTo>
                <a:cubicBezTo>
                  <a:pt x="423" y="356"/>
                  <a:pt x="423" y="356"/>
                  <a:pt x="423" y="356"/>
                </a:cubicBezTo>
                <a:cubicBezTo>
                  <a:pt x="423" y="372"/>
                  <a:pt x="412" y="390"/>
                  <a:pt x="398" y="397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3" y="485"/>
                  <a:pt x="200" y="485"/>
                  <a:pt x="186" y="478"/>
                </a:cubicBezTo>
                <a:cubicBezTo>
                  <a:pt x="25" y="397"/>
                  <a:pt x="25" y="397"/>
                  <a:pt x="25" y="397"/>
                </a:cubicBezTo>
                <a:cubicBezTo>
                  <a:pt x="11" y="390"/>
                  <a:pt x="0" y="372"/>
                  <a:pt x="0" y="35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14"/>
                  <a:pt x="11" y="95"/>
                  <a:pt x="25" y="88"/>
                </a:cubicBezTo>
                <a:lnTo>
                  <a:pt x="186" y="7"/>
                </a:lnTo>
                <a:close/>
              </a:path>
            </a:pathLst>
          </a:custGeom>
          <a:solidFill>
            <a:srgbClr val="F18E53"/>
          </a:solidFill>
          <a:ln w="12700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100" smtClean="0"/>
              <a:t>保健</a:t>
            </a:r>
            <a:endParaRPr lang="zh-CN" altLang="en-US" sz="1100"/>
          </a:p>
        </p:txBody>
      </p:sp>
      <p:sp>
        <p:nvSpPr>
          <p:cNvPr id="66" name="Freeform 7"/>
          <p:cNvSpPr/>
          <p:nvPr/>
        </p:nvSpPr>
        <p:spPr bwMode="auto">
          <a:xfrm>
            <a:off x="6302198" y="2880374"/>
            <a:ext cx="468659" cy="511143"/>
          </a:xfrm>
          <a:custGeom>
            <a:avLst/>
            <a:gdLst>
              <a:gd name="T0" fmla="*/ 186 w 423"/>
              <a:gd name="T1" fmla="*/ 7 h 485"/>
              <a:gd name="T2" fmla="*/ 237 w 423"/>
              <a:gd name="T3" fmla="*/ 7 h 485"/>
              <a:gd name="T4" fmla="*/ 398 w 423"/>
              <a:gd name="T5" fmla="*/ 88 h 485"/>
              <a:gd name="T6" fmla="*/ 423 w 423"/>
              <a:gd name="T7" fmla="*/ 129 h 485"/>
              <a:gd name="T8" fmla="*/ 423 w 423"/>
              <a:gd name="T9" fmla="*/ 356 h 485"/>
              <a:gd name="T10" fmla="*/ 398 w 423"/>
              <a:gd name="T11" fmla="*/ 397 h 485"/>
              <a:gd name="T12" fmla="*/ 237 w 423"/>
              <a:gd name="T13" fmla="*/ 478 h 485"/>
              <a:gd name="T14" fmla="*/ 186 w 423"/>
              <a:gd name="T15" fmla="*/ 478 h 485"/>
              <a:gd name="T16" fmla="*/ 25 w 423"/>
              <a:gd name="T17" fmla="*/ 397 h 485"/>
              <a:gd name="T18" fmla="*/ 0 w 423"/>
              <a:gd name="T19" fmla="*/ 356 h 485"/>
              <a:gd name="T20" fmla="*/ 0 w 423"/>
              <a:gd name="T21" fmla="*/ 129 h 485"/>
              <a:gd name="T22" fmla="*/ 25 w 423"/>
              <a:gd name="T23" fmla="*/ 88 h 485"/>
              <a:gd name="T24" fmla="*/ 186 w 423"/>
              <a:gd name="T25" fmla="*/ 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3" h="485">
                <a:moveTo>
                  <a:pt x="186" y="7"/>
                </a:moveTo>
                <a:cubicBezTo>
                  <a:pt x="200" y="0"/>
                  <a:pt x="223" y="0"/>
                  <a:pt x="237" y="7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412" y="95"/>
                  <a:pt x="423" y="114"/>
                  <a:pt x="423" y="129"/>
                </a:cubicBezTo>
                <a:cubicBezTo>
                  <a:pt x="423" y="356"/>
                  <a:pt x="423" y="356"/>
                  <a:pt x="423" y="356"/>
                </a:cubicBezTo>
                <a:cubicBezTo>
                  <a:pt x="423" y="372"/>
                  <a:pt x="412" y="390"/>
                  <a:pt x="398" y="397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3" y="485"/>
                  <a:pt x="200" y="485"/>
                  <a:pt x="186" y="478"/>
                </a:cubicBezTo>
                <a:cubicBezTo>
                  <a:pt x="25" y="397"/>
                  <a:pt x="25" y="397"/>
                  <a:pt x="25" y="397"/>
                </a:cubicBezTo>
                <a:cubicBezTo>
                  <a:pt x="11" y="390"/>
                  <a:pt x="0" y="372"/>
                  <a:pt x="0" y="35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14"/>
                  <a:pt x="11" y="95"/>
                  <a:pt x="25" y="88"/>
                </a:cubicBezTo>
                <a:lnTo>
                  <a:pt x="186" y="7"/>
                </a:lnTo>
                <a:close/>
              </a:path>
            </a:pathLst>
          </a:custGeom>
          <a:solidFill>
            <a:srgbClr val="F18E53"/>
          </a:solidFill>
          <a:ln w="12700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100" smtClean="0"/>
              <a:t>按摩</a:t>
            </a:r>
            <a:endParaRPr lang="zh-CN" altLang="en-US" sz="1100"/>
          </a:p>
        </p:txBody>
      </p:sp>
      <p:sp>
        <p:nvSpPr>
          <p:cNvPr id="67" name="Freeform 7"/>
          <p:cNvSpPr/>
          <p:nvPr/>
        </p:nvSpPr>
        <p:spPr bwMode="auto">
          <a:xfrm>
            <a:off x="7231326" y="2215822"/>
            <a:ext cx="668869" cy="729502"/>
          </a:xfrm>
          <a:custGeom>
            <a:avLst/>
            <a:gdLst>
              <a:gd name="T0" fmla="*/ 186 w 423"/>
              <a:gd name="T1" fmla="*/ 7 h 485"/>
              <a:gd name="T2" fmla="*/ 237 w 423"/>
              <a:gd name="T3" fmla="*/ 7 h 485"/>
              <a:gd name="T4" fmla="*/ 398 w 423"/>
              <a:gd name="T5" fmla="*/ 88 h 485"/>
              <a:gd name="T6" fmla="*/ 423 w 423"/>
              <a:gd name="T7" fmla="*/ 129 h 485"/>
              <a:gd name="T8" fmla="*/ 423 w 423"/>
              <a:gd name="T9" fmla="*/ 356 h 485"/>
              <a:gd name="T10" fmla="*/ 398 w 423"/>
              <a:gd name="T11" fmla="*/ 397 h 485"/>
              <a:gd name="T12" fmla="*/ 237 w 423"/>
              <a:gd name="T13" fmla="*/ 478 h 485"/>
              <a:gd name="T14" fmla="*/ 186 w 423"/>
              <a:gd name="T15" fmla="*/ 478 h 485"/>
              <a:gd name="T16" fmla="*/ 25 w 423"/>
              <a:gd name="T17" fmla="*/ 397 h 485"/>
              <a:gd name="T18" fmla="*/ 0 w 423"/>
              <a:gd name="T19" fmla="*/ 356 h 485"/>
              <a:gd name="T20" fmla="*/ 0 w 423"/>
              <a:gd name="T21" fmla="*/ 129 h 485"/>
              <a:gd name="T22" fmla="*/ 25 w 423"/>
              <a:gd name="T23" fmla="*/ 88 h 485"/>
              <a:gd name="T24" fmla="*/ 186 w 423"/>
              <a:gd name="T25" fmla="*/ 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3" h="485">
                <a:moveTo>
                  <a:pt x="186" y="7"/>
                </a:moveTo>
                <a:cubicBezTo>
                  <a:pt x="200" y="0"/>
                  <a:pt x="223" y="0"/>
                  <a:pt x="237" y="7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412" y="95"/>
                  <a:pt x="423" y="114"/>
                  <a:pt x="423" y="129"/>
                </a:cubicBezTo>
                <a:cubicBezTo>
                  <a:pt x="423" y="356"/>
                  <a:pt x="423" y="356"/>
                  <a:pt x="423" y="356"/>
                </a:cubicBezTo>
                <a:cubicBezTo>
                  <a:pt x="423" y="372"/>
                  <a:pt x="412" y="390"/>
                  <a:pt x="398" y="397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3" y="485"/>
                  <a:pt x="200" y="485"/>
                  <a:pt x="186" y="478"/>
                </a:cubicBezTo>
                <a:cubicBezTo>
                  <a:pt x="25" y="397"/>
                  <a:pt x="25" y="397"/>
                  <a:pt x="25" y="397"/>
                </a:cubicBezTo>
                <a:cubicBezTo>
                  <a:pt x="11" y="390"/>
                  <a:pt x="0" y="372"/>
                  <a:pt x="0" y="35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14"/>
                  <a:pt x="11" y="95"/>
                  <a:pt x="25" y="88"/>
                </a:cubicBezTo>
                <a:lnTo>
                  <a:pt x="186" y="7"/>
                </a:lnTo>
                <a:close/>
              </a:path>
            </a:pathLst>
          </a:custGeom>
          <a:solidFill>
            <a:srgbClr val="F18E53"/>
          </a:solidFill>
          <a:ln w="12700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mtClean="0"/>
              <a:t>美容</a:t>
            </a:r>
            <a:endParaRPr lang="zh-CN" altLang="en-US"/>
          </a:p>
        </p:txBody>
      </p:sp>
      <p:sp>
        <p:nvSpPr>
          <p:cNvPr id="68" name="Freeform 7"/>
          <p:cNvSpPr/>
          <p:nvPr/>
        </p:nvSpPr>
        <p:spPr bwMode="auto">
          <a:xfrm>
            <a:off x="8275015" y="2434181"/>
            <a:ext cx="468659" cy="511143"/>
          </a:xfrm>
          <a:custGeom>
            <a:avLst/>
            <a:gdLst>
              <a:gd name="T0" fmla="*/ 186 w 423"/>
              <a:gd name="T1" fmla="*/ 7 h 485"/>
              <a:gd name="T2" fmla="*/ 237 w 423"/>
              <a:gd name="T3" fmla="*/ 7 h 485"/>
              <a:gd name="T4" fmla="*/ 398 w 423"/>
              <a:gd name="T5" fmla="*/ 88 h 485"/>
              <a:gd name="T6" fmla="*/ 423 w 423"/>
              <a:gd name="T7" fmla="*/ 129 h 485"/>
              <a:gd name="T8" fmla="*/ 423 w 423"/>
              <a:gd name="T9" fmla="*/ 356 h 485"/>
              <a:gd name="T10" fmla="*/ 398 w 423"/>
              <a:gd name="T11" fmla="*/ 397 h 485"/>
              <a:gd name="T12" fmla="*/ 237 w 423"/>
              <a:gd name="T13" fmla="*/ 478 h 485"/>
              <a:gd name="T14" fmla="*/ 186 w 423"/>
              <a:gd name="T15" fmla="*/ 478 h 485"/>
              <a:gd name="T16" fmla="*/ 25 w 423"/>
              <a:gd name="T17" fmla="*/ 397 h 485"/>
              <a:gd name="T18" fmla="*/ 0 w 423"/>
              <a:gd name="T19" fmla="*/ 356 h 485"/>
              <a:gd name="T20" fmla="*/ 0 w 423"/>
              <a:gd name="T21" fmla="*/ 129 h 485"/>
              <a:gd name="T22" fmla="*/ 25 w 423"/>
              <a:gd name="T23" fmla="*/ 88 h 485"/>
              <a:gd name="T24" fmla="*/ 186 w 423"/>
              <a:gd name="T25" fmla="*/ 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3" h="485">
                <a:moveTo>
                  <a:pt x="186" y="7"/>
                </a:moveTo>
                <a:cubicBezTo>
                  <a:pt x="200" y="0"/>
                  <a:pt x="223" y="0"/>
                  <a:pt x="237" y="7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412" y="95"/>
                  <a:pt x="423" y="114"/>
                  <a:pt x="423" y="129"/>
                </a:cubicBezTo>
                <a:cubicBezTo>
                  <a:pt x="423" y="356"/>
                  <a:pt x="423" y="356"/>
                  <a:pt x="423" y="356"/>
                </a:cubicBezTo>
                <a:cubicBezTo>
                  <a:pt x="423" y="372"/>
                  <a:pt x="412" y="390"/>
                  <a:pt x="398" y="397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3" y="485"/>
                  <a:pt x="200" y="485"/>
                  <a:pt x="186" y="478"/>
                </a:cubicBezTo>
                <a:cubicBezTo>
                  <a:pt x="25" y="397"/>
                  <a:pt x="25" y="397"/>
                  <a:pt x="25" y="397"/>
                </a:cubicBezTo>
                <a:cubicBezTo>
                  <a:pt x="11" y="390"/>
                  <a:pt x="0" y="372"/>
                  <a:pt x="0" y="35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14"/>
                  <a:pt x="11" y="95"/>
                  <a:pt x="25" y="88"/>
                </a:cubicBezTo>
                <a:lnTo>
                  <a:pt x="186" y="7"/>
                </a:lnTo>
                <a:close/>
              </a:path>
            </a:pathLst>
          </a:custGeom>
          <a:solidFill>
            <a:srgbClr val="F18E53"/>
          </a:solidFill>
          <a:ln w="12700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100" smtClean="0"/>
              <a:t>酒店</a:t>
            </a:r>
            <a:endParaRPr lang="zh-CN" altLang="en-US" sz="1100"/>
          </a:p>
        </p:txBody>
      </p:sp>
      <p:sp>
        <p:nvSpPr>
          <p:cNvPr id="69" name="Freeform 7"/>
          <p:cNvSpPr/>
          <p:nvPr/>
        </p:nvSpPr>
        <p:spPr bwMode="auto">
          <a:xfrm>
            <a:off x="7759511" y="3294019"/>
            <a:ext cx="468659" cy="511143"/>
          </a:xfrm>
          <a:custGeom>
            <a:avLst/>
            <a:gdLst>
              <a:gd name="T0" fmla="*/ 186 w 423"/>
              <a:gd name="T1" fmla="*/ 7 h 485"/>
              <a:gd name="T2" fmla="*/ 237 w 423"/>
              <a:gd name="T3" fmla="*/ 7 h 485"/>
              <a:gd name="T4" fmla="*/ 398 w 423"/>
              <a:gd name="T5" fmla="*/ 88 h 485"/>
              <a:gd name="T6" fmla="*/ 423 w 423"/>
              <a:gd name="T7" fmla="*/ 129 h 485"/>
              <a:gd name="T8" fmla="*/ 423 w 423"/>
              <a:gd name="T9" fmla="*/ 356 h 485"/>
              <a:gd name="T10" fmla="*/ 398 w 423"/>
              <a:gd name="T11" fmla="*/ 397 h 485"/>
              <a:gd name="T12" fmla="*/ 237 w 423"/>
              <a:gd name="T13" fmla="*/ 478 h 485"/>
              <a:gd name="T14" fmla="*/ 186 w 423"/>
              <a:gd name="T15" fmla="*/ 478 h 485"/>
              <a:gd name="T16" fmla="*/ 25 w 423"/>
              <a:gd name="T17" fmla="*/ 397 h 485"/>
              <a:gd name="T18" fmla="*/ 0 w 423"/>
              <a:gd name="T19" fmla="*/ 356 h 485"/>
              <a:gd name="T20" fmla="*/ 0 w 423"/>
              <a:gd name="T21" fmla="*/ 129 h 485"/>
              <a:gd name="T22" fmla="*/ 25 w 423"/>
              <a:gd name="T23" fmla="*/ 88 h 485"/>
              <a:gd name="T24" fmla="*/ 186 w 423"/>
              <a:gd name="T25" fmla="*/ 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3" h="485">
                <a:moveTo>
                  <a:pt x="186" y="7"/>
                </a:moveTo>
                <a:cubicBezTo>
                  <a:pt x="200" y="0"/>
                  <a:pt x="223" y="0"/>
                  <a:pt x="237" y="7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412" y="95"/>
                  <a:pt x="423" y="114"/>
                  <a:pt x="423" y="129"/>
                </a:cubicBezTo>
                <a:cubicBezTo>
                  <a:pt x="423" y="356"/>
                  <a:pt x="423" y="356"/>
                  <a:pt x="423" y="356"/>
                </a:cubicBezTo>
                <a:cubicBezTo>
                  <a:pt x="423" y="372"/>
                  <a:pt x="412" y="390"/>
                  <a:pt x="398" y="397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3" y="485"/>
                  <a:pt x="200" y="485"/>
                  <a:pt x="186" y="478"/>
                </a:cubicBezTo>
                <a:cubicBezTo>
                  <a:pt x="25" y="397"/>
                  <a:pt x="25" y="397"/>
                  <a:pt x="25" y="397"/>
                </a:cubicBezTo>
                <a:cubicBezTo>
                  <a:pt x="11" y="390"/>
                  <a:pt x="0" y="372"/>
                  <a:pt x="0" y="35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14"/>
                  <a:pt x="11" y="95"/>
                  <a:pt x="25" y="88"/>
                </a:cubicBezTo>
                <a:lnTo>
                  <a:pt x="186" y="7"/>
                </a:lnTo>
                <a:close/>
              </a:path>
            </a:pathLst>
          </a:custGeom>
          <a:solidFill>
            <a:srgbClr val="F18E53"/>
          </a:solidFill>
          <a:ln w="12700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100" smtClean="0"/>
              <a:t>美甲</a:t>
            </a:r>
            <a:endParaRPr lang="zh-CN" altLang="en-US" sz="1100"/>
          </a:p>
        </p:txBody>
      </p:sp>
      <p:sp>
        <p:nvSpPr>
          <p:cNvPr id="70" name="Freeform 7"/>
          <p:cNvSpPr/>
          <p:nvPr/>
        </p:nvSpPr>
        <p:spPr bwMode="auto">
          <a:xfrm>
            <a:off x="5856786" y="4269561"/>
            <a:ext cx="468659" cy="511143"/>
          </a:xfrm>
          <a:custGeom>
            <a:avLst/>
            <a:gdLst>
              <a:gd name="T0" fmla="*/ 186 w 423"/>
              <a:gd name="T1" fmla="*/ 7 h 485"/>
              <a:gd name="T2" fmla="*/ 237 w 423"/>
              <a:gd name="T3" fmla="*/ 7 h 485"/>
              <a:gd name="T4" fmla="*/ 398 w 423"/>
              <a:gd name="T5" fmla="*/ 88 h 485"/>
              <a:gd name="T6" fmla="*/ 423 w 423"/>
              <a:gd name="T7" fmla="*/ 129 h 485"/>
              <a:gd name="T8" fmla="*/ 423 w 423"/>
              <a:gd name="T9" fmla="*/ 356 h 485"/>
              <a:gd name="T10" fmla="*/ 398 w 423"/>
              <a:gd name="T11" fmla="*/ 397 h 485"/>
              <a:gd name="T12" fmla="*/ 237 w 423"/>
              <a:gd name="T13" fmla="*/ 478 h 485"/>
              <a:gd name="T14" fmla="*/ 186 w 423"/>
              <a:gd name="T15" fmla="*/ 478 h 485"/>
              <a:gd name="T16" fmla="*/ 25 w 423"/>
              <a:gd name="T17" fmla="*/ 397 h 485"/>
              <a:gd name="T18" fmla="*/ 0 w 423"/>
              <a:gd name="T19" fmla="*/ 356 h 485"/>
              <a:gd name="T20" fmla="*/ 0 w 423"/>
              <a:gd name="T21" fmla="*/ 129 h 485"/>
              <a:gd name="T22" fmla="*/ 25 w 423"/>
              <a:gd name="T23" fmla="*/ 88 h 485"/>
              <a:gd name="T24" fmla="*/ 186 w 423"/>
              <a:gd name="T25" fmla="*/ 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3" h="485">
                <a:moveTo>
                  <a:pt x="186" y="7"/>
                </a:moveTo>
                <a:cubicBezTo>
                  <a:pt x="200" y="0"/>
                  <a:pt x="223" y="0"/>
                  <a:pt x="237" y="7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412" y="95"/>
                  <a:pt x="423" y="114"/>
                  <a:pt x="423" y="129"/>
                </a:cubicBezTo>
                <a:cubicBezTo>
                  <a:pt x="423" y="356"/>
                  <a:pt x="423" y="356"/>
                  <a:pt x="423" y="356"/>
                </a:cubicBezTo>
                <a:cubicBezTo>
                  <a:pt x="423" y="372"/>
                  <a:pt x="412" y="390"/>
                  <a:pt x="398" y="397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3" y="485"/>
                  <a:pt x="200" y="485"/>
                  <a:pt x="186" y="478"/>
                </a:cubicBezTo>
                <a:cubicBezTo>
                  <a:pt x="25" y="397"/>
                  <a:pt x="25" y="397"/>
                  <a:pt x="25" y="397"/>
                </a:cubicBezTo>
                <a:cubicBezTo>
                  <a:pt x="11" y="390"/>
                  <a:pt x="0" y="372"/>
                  <a:pt x="0" y="35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14"/>
                  <a:pt x="11" y="95"/>
                  <a:pt x="25" y="88"/>
                </a:cubicBezTo>
                <a:lnTo>
                  <a:pt x="186" y="7"/>
                </a:lnTo>
                <a:close/>
              </a:path>
            </a:pathLst>
          </a:custGeom>
          <a:solidFill>
            <a:srgbClr val="F18E53"/>
          </a:solidFill>
          <a:ln w="12700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800" smtClean="0"/>
              <a:t>营业厅</a:t>
            </a:r>
            <a:endParaRPr lang="zh-CN" altLang="en-US" sz="800"/>
          </a:p>
        </p:txBody>
      </p:sp>
      <p:sp>
        <p:nvSpPr>
          <p:cNvPr id="71" name="Freeform 7"/>
          <p:cNvSpPr/>
          <p:nvPr/>
        </p:nvSpPr>
        <p:spPr bwMode="auto">
          <a:xfrm>
            <a:off x="6384758" y="2054598"/>
            <a:ext cx="468659" cy="511143"/>
          </a:xfrm>
          <a:custGeom>
            <a:avLst/>
            <a:gdLst>
              <a:gd name="T0" fmla="*/ 186 w 423"/>
              <a:gd name="T1" fmla="*/ 7 h 485"/>
              <a:gd name="T2" fmla="*/ 237 w 423"/>
              <a:gd name="T3" fmla="*/ 7 h 485"/>
              <a:gd name="T4" fmla="*/ 398 w 423"/>
              <a:gd name="T5" fmla="*/ 88 h 485"/>
              <a:gd name="T6" fmla="*/ 423 w 423"/>
              <a:gd name="T7" fmla="*/ 129 h 485"/>
              <a:gd name="T8" fmla="*/ 423 w 423"/>
              <a:gd name="T9" fmla="*/ 356 h 485"/>
              <a:gd name="T10" fmla="*/ 398 w 423"/>
              <a:gd name="T11" fmla="*/ 397 h 485"/>
              <a:gd name="T12" fmla="*/ 237 w 423"/>
              <a:gd name="T13" fmla="*/ 478 h 485"/>
              <a:gd name="T14" fmla="*/ 186 w 423"/>
              <a:gd name="T15" fmla="*/ 478 h 485"/>
              <a:gd name="T16" fmla="*/ 25 w 423"/>
              <a:gd name="T17" fmla="*/ 397 h 485"/>
              <a:gd name="T18" fmla="*/ 0 w 423"/>
              <a:gd name="T19" fmla="*/ 356 h 485"/>
              <a:gd name="T20" fmla="*/ 0 w 423"/>
              <a:gd name="T21" fmla="*/ 129 h 485"/>
              <a:gd name="T22" fmla="*/ 25 w 423"/>
              <a:gd name="T23" fmla="*/ 88 h 485"/>
              <a:gd name="T24" fmla="*/ 186 w 423"/>
              <a:gd name="T25" fmla="*/ 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3" h="485">
                <a:moveTo>
                  <a:pt x="186" y="7"/>
                </a:moveTo>
                <a:cubicBezTo>
                  <a:pt x="200" y="0"/>
                  <a:pt x="223" y="0"/>
                  <a:pt x="237" y="7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412" y="95"/>
                  <a:pt x="423" y="114"/>
                  <a:pt x="423" y="129"/>
                </a:cubicBezTo>
                <a:cubicBezTo>
                  <a:pt x="423" y="356"/>
                  <a:pt x="423" y="356"/>
                  <a:pt x="423" y="356"/>
                </a:cubicBezTo>
                <a:cubicBezTo>
                  <a:pt x="423" y="372"/>
                  <a:pt x="412" y="390"/>
                  <a:pt x="398" y="397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3" y="485"/>
                  <a:pt x="200" y="485"/>
                  <a:pt x="186" y="478"/>
                </a:cubicBezTo>
                <a:cubicBezTo>
                  <a:pt x="25" y="397"/>
                  <a:pt x="25" y="397"/>
                  <a:pt x="25" y="397"/>
                </a:cubicBezTo>
                <a:cubicBezTo>
                  <a:pt x="11" y="390"/>
                  <a:pt x="0" y="372"/>
                  <a:pt x="0" y="35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14"/>
                  <a:pt x="11" y="95"/>
                  <a:pt x="25" y="88"/>
                </a:cubicBezTo>
                <a:lnTo>
                  <a:pt x="186" y="7"/>
                </a:lnTo>
                <a:close/>
              </a:path>
            </a:pathLst>
          </a:custGeom>
          <a:solidFill>
            <a:srgbClr val="F18E53"/>
          </a:solidFill>
          <a:ln w="12700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100" smtClean="0"/>
              <a:t>果蔬</a:t>
            </a:r>
            <a:endParaRPr lang="zh-CN" altLang="en-US" sz="1100"/>
          </a:p>
        </p:txBody>
      </p:sp>
      <p:sp>
        <p:nvSpPr>
          <p:cNvPr id="72" name="Freeform 7"/>
          <p:cNvSpPr/>
          <p:nvPr/>
        </p:nvSpPr>
        <p:spPr bwMode="auto">
          <a:xfrm>
            <a:off x="6976773" y="3468839"/>
            <a:ext cx="317518" cy="346301"/>
          </a:xfrm>
          <a:custGeom>
            <a:avLst/>
            <a:gdLst>
              <a:gd name="T0" fmla="*/ 186 w 423"/>
              <a:gd name="T1" fmla="*/ 7 h 485"/>
              <a:gd name="T2" fmla="*/ 237 w 423"/>
              <a:gd name="T3" fmla="*/ 7 h 485"/>
              <a:gd name="T4" fmla="*/ 398 w 423"/>
              <a:gd name="T5" fmla="*/ 88 h 485"/>
              <a:gd name="T6" fmla="*/ 423 w 423"/>
              <a:gd name="T7" fmla="*/ 129 h 485"/>
              <a:gd name="T8" fmla="*/ 423 w 423"/>
              <a:gd name="T9" fmla="*/ 356 h 485"/>
              <a:gd name="T10" fmla="*/ 398 w 423"/>
              <a:gd name="T11" fmla="*/ 397 h 485"/>
              <a:gd name="T12" fmla="*/ 237 w 423"/>
              <a:gd name="T13" fmla="*/ 478 h 485"/>
              <a:gd name="T14" fmla="*/ 186 w 423"/>
              <a:gd name="T15" fmla="*/ 478 h 485"/>
              <a:gd name="T16" fmla="*/ 25 w 423"/>
              <a:gd name="T17" fmla="*/ 397 h 485"/>
              <a:gd name="T18" fmla="*/ 0 w 423"/>
              <a:gd name="T19" fmla="*/ 356 h 485"/>
              <a:gd name="T20" fmla="*/ 0 w 423"/>
              <a:gd name="T21" fmla="*/ 129 h 485"/>
              <a:gd name="T22" fmla="*/ 25 w 423"/>
              <a:gd name="T23" fmla="*/ 88 h 485"/>
              <a:gd name="T24" fmla="*/ 186 w 423"/>
              <a:gd name="T25" fmla="*/ 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3" h="485">
                <a:moveTo>
                  <a:pt x="186" y="7"/>
                </a:moveTo>
                <a:cubicBezTo>
                  <a:pt x="200" y="0"/>
                  <a:pt x="223" y="0"/>
                  <a:pt x="237" y="7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412" y="95"/>
                  <a:pt x="423" y="114"/>
                  <a:pt x="423" y="129"/>
                </a:cubicBezTo>
                <a:cubicBezTo>
                  <a:pt x="423" y="356"/>
                  <a:pt x="423" y="356"/>
                  <a:pt x="423" y="356"/>
                </a:cubicBezTo>
                <a:cubicBezTo>
                  <a:pt x="423" y="372"/>
                  <a:pt x="412" y="390"/>
                  <a:pt x="398" y="397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3" y="485"/>
                  <a:pt x="200" y="485"/>
                  <a:pt x="186" y="478"/>
                </a:cubicBezTo>
                <a:cubicBezTo>
                  <a:pt x="25" y="397"/>
                  <a:pt x="25" y="397"/>
                  <a:pt x="25" y="397"/>
                </a:cubicBezTo>
                <a:cubicBezTo>
                  <a:pt x="11" y="390"/>
                  <a:pt x="0" y="372"/>
                  <a:pt x="0" y="35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14"/>
                  <a:pt x="11" y="95"/>
                  <a:pt x="25" y="88"/>
                </a:cubicBezTo>
                <a:lnTo>
                  <a:pt x="186" y="7"/>
                </a:lnTo>
                <a:close/>
              </a:path>
            </a:pathLst>
          </a:custGeom>
          <a:solidFill>
            <a:srgbClr val="F18E53"/>
          </a:solidFill>
          <a:ln w="12700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700" smtClean="0"/>
              <a:t>服装</a:t>
            </a:r>
            <a:endParaRPr lang="zh-CN" altLang="en-US" sz="700"/>
          </a:p>
        </p:txBody>
      </p:sp>
      <p:cxnSp>
        <p:nvCxnSpPr>
          <p:cNvPr id="83" name="直接连接符 82"/>
          <p:cNvCxnSpPr>
            <a:stCxn id="61" idx="1"/>
            <a:endCxn id="58" idx="8"/>
          </p:cNvCxnSpPr>
          <p:nvPr/>
        </p:nvCxnSpPr>
        <p:spPr>
          <a:xfrm flipV="1">
            <a:off x="642650" y="3099853"/>
            <a:ext cx="518231" cy="411283"/>
          </a:xfrm>
          <a:prstGeom prst="line">
            <a:avLst/>
          </a:prstGeom>
          <a:ln w="9525" cap="flat" cmpd="sng" algn="ctr">
            <a:solidFill>
              <a:srgbClr val="F18E5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3981 L 0 0.14815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-0.03981 L 0 -1.48148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31" dur="75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38" dur="75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45" dur="750" spd="-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52" dur="75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59" dur="750" spd="-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66" dur="75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6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73" dur="75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80" dur="75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8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87" dur="75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8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94" dur="750" spd="-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9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101" dur="750" spd="-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103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108" dur="750" spd="-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110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115" dur="75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122" dur="75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124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129" dur="75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13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136" dur="75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138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18" grpId="0" animBg="1"/>
      <p:bldP spid="34" grpId="0" animBg="1"/>
      <p:bldP spid="54" grpId="0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椭圆 30"/>
          <p:cNvSpPr/>
          <p:nvPr/>
        </p:nvSpPr>
        <p:spPr>
          <a:xfrm>
            <a:off x="766239" y="915581"/>
            <a:ext cx="992390" cy="984302"/>
          </a:xfrm>
          <a:prstGeom prst="ellipse">
            <a:avLst/>
          </a:prstGeom>
          <a:solidFill>
            <a:srgbClr val="F39E66"/>
          </a:solidFill>
          <a:ln w="15875">
            <a:solidFill>
              <a:schemeClr val="bg1"/>
            </a:solidFill>
          </a:ln>
          <a:effectLst>
            <a:outerShdw blurRad="406400" dist="469900" dir="1860000" sx="98000" sy="98000" algn="tl" rotWithShape="0">
              <a:schemeClr val="tx1">
                <a:lumMod val="50000"/>
                <a:lumOff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2450793" y="915581"/>
            <a:ext cx="992390" cy="984302"/>
          </a:xfrm>
          <a:prstGeom prst="ellipse">
            <a:avLst/>
          </a:prstGeom>
          <a:solidFill>
            <a:srgbClr val="1296DB"/>
          </a:solidFill>
          <a:ln w="15875">
            <a:solidFill>
              <a:schemeClr val="bg1"/>
            </a:solidFill>
          </a:ln>
          <a:effectLst>
            <a:outerShdw blurRad="406400" dist="469900" dir="1860000" sx="98000" sy="98000" algn="tl" rotWithShape="0">
              <a:schemeClr val="tx1">
                <a:lumMod val="50000"/>
                <a:lumOff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1296DB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4135347" y="915581"/>
            <a:ext cx="992390" cy="984302"/>
          </a:xfrm>
          <a:prstGeom prst="ellipse">
            <a:avLst/>
          </a:prstGeom>
          <a:solidFill>
            <a:srgbClr val="FFD161"/>
          </a:solidFill>
          <a:ln w="15875">
            <a:solidFill>
              <a:schemeClr val="bg1"/>
            </a:solidFill>
          </a:ln>
          <a:effectLst>
            <a:outerShdw blurRad="406400" dist="469900" dir="1860000" sx="98000" sy="98000" algn="tl" rotWithShape="0">
              <a:schemeClr val="tx1">
                <a:lumMod val="50000"/>
                <a:lumOff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819901" y="915581"/>
            <a:ext cx="992390" cy="984302"/>
          </a:xfrm>
          <a:prstGeom prst="ellipse">
            <a:avLst/>
          </a:prstGeom>
          <a:solidFill>
            <a:srgbClr val="FEB752"/>
          </a:solidFill>
          <a:ln w="15875">
            <a:solidFill>
              <a:schemeClr val="bg1"/>
            </a:solidFill>
          </a:ln>
          <a:effectLst>
            <a:outerShdw blurRad="406400" dist="469900" dir="1860000" sx="98000" sy="98000" algn="tl" rotWithShape="0">
              <a:schemeClr val="tx1">
                <a:lumMod val="50000"/>
                <a:lumOff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2450793" y="3129863"/>
            <a:ext cx="992390" cy="984302"/>
          </a:xfrm>
          <a:prstGeom prst="ellipse">
            <a:avLst/>
          </a:prstGeom>
          <a:solidFill>
            <a:srgbClr val="F6C021"/>
          </a:solidFill>
          <a:ln w="15875">
            <a:solidFill>
              <a:schemeClr val="bg1"/>
            </a:solidFill>
          </a:ln>
          <a:effectLst>
            <a:outerShdw blurRad="406400" dist="469900" dir="1860000" sx="98000" sy="98000" algn="tl" rotWithShape="0">
              <a:schemeClr val="tx1">
                <a:lumMod val="50000"/>
                <a:lumOff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5819901" y="3129863"/>
            <a:ext cx="992390" cy="984302"/>
          </a:xfrm>
          <a:prstGeom prst="ellipse">
            <a:avLst/>
          </a:prstGeom>
          <a:solidFill>
            <a:srgbClr val="ED8741"/>
          </a:solidFill>
          <a:ln w="15875">
            <a:solidFill>
              <a:schemeClr val="bg1"/>
            </a:solidFill>
          </a:ln>
          <a:effectLst>
            <a:outerShdw blurRad="406400" dist="469900" dir="1860000" sx="98000" sy="98000" algn="tl" rotWithShape="0">
              <a:schemeClr val="tx1">
                <a:lumMod val="50000"/>
                <a:lumOff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>
            <a:off x="4135347" y="3129863"/>
            <a:ext cx="992390" cy="984302"/>
          </a:xfrm>
          <a:prstGeom prst="ellipse">
            <a:avLst/>
          </a:prstGeom>
          <a:solidFill>
            <a:srgbClr val="E54747"/>
          </a:solidFill>
          <a:ln w="15875">
            <a:solidFill>
              <a:schemeClr val="bg1"/>
            </a:solidFill>
          </a:ln>
          <a:effectLst>
            <a:outerShdw blurRad="406400" dist="469900" dir="1860000" sx="98000" sy="98000" algn="tl" rotWithShape="0">
              <a:schemeClr val="tx1">
                <a:lumMod val="50000"/>
                <a:lumOff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766239" y="3129863"/>
            <a:ext cx="992390" cy="984302"/>
          </a:xfrm>
          <a:prstGeom prst="ellipse">
            <a:avLst/>
          </a:prstGeom>
          <a:solidFill>
            <a:srgbClr val="7D95ED"/>
          </a:solidFill>
          <a:ln w="15875">
            <a:solidFill>
              <a:schemeClr val="bg1"/>
            </a:solidFill>
          </a:ln>
          <a:effectLst>
            <a:outerShdw blurRad="406400" dist="469900" dir="1860000" sx="98000" sy="98000" algn="tl" rotWithShape="0">
              <a:schemeClr val="tx1">
                <a:lumMod val="50000"/>
                <a:lumOff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46" y="1160744"/>
            <a:ext cx="493976" cy="49397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36" y="1119680"/>
            <a:ext cx="576104" cy="576104"/>
          </a:xfrm>
          <a:prstGeom prst="rect">
            <a:avLst/>
          </a:prstGeom>
        </p:spPr>
      </p:pic>
      <p:sp>
        <p:nvSpPr>
          <p:cNvPr id="56" name="椭圆 55"/>
          <p:cNvSpPr/>
          <p:nvPr/>
        </p:nvSpPr>
        <p:spPr>
          <a:xfrm>
            <a:off x="7504456" y="915581"/>
            <a:ext cx="992390" cy="984302"/>
          </a:xfrm>
          <a:prstGeom prst="ellipse">
            <a:avLst/>
          </a:prstGeom>
          <a:solidFill>
            <a:srgbClr val="1BC27C"/>
          </a:solidFill>
          <a:ln w="15875">
            <a:solidFill>
              <a:schemeClr val="bg1"/>
            </a:solidFill>
          </a:ln>
          <a:effectLst>
            <a:outerShdw blurRad="406400" dist="469900" dir="1860000" sx="98000" sy="98000" algn="tl" rotWithShape="0">
              <a:schemeClr val="tx1">
                <a:lumMod val="50000"/>
                <a:lumOff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7504455" y="3129863"/>
            <a:ext cx="992390" cy="984302"/>
          </a:xfrm>
          <a:prstGeom prst="ellipse">
            <a:avLst/>
          </a:prstGeom>
          <a:solidFill>
            <a:srgbClr val="9F5FCF"/>
          </a:solidFill>
          <a:ln w="15875">
            <a:solidFill>
              <a:schemeClr val="bg1"/>
            </a:solidFill>
          </a:ln>
          <a:effectLst>
            <a:outerShdw blurRad="406400" dist="469900" dir="1860000" sx="98000" sy="98000" algn="tl" rotWithShape="0">
              <a:schemeClr val="tx1">
                <a:lumMod val="50000"/>
                <a:lumOff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556" y="1217820"/>
            <a:ext cx="489973" cy="3798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55" y="1195891"/>
            <a:ext cx="423682" cy="42368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461" y="1168542"/>
            <a:ext cx="478380" cy="4783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31" y="3388754"/>
            <a:ext cx="830407" cy="46652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73" y="3381899"/>
            <a:ext cx="480230" cy="4802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018" y="3402628"/>
            <a:ext cx="555049" cy="4387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051" y="3360969"/>
            <a:ext cx="522091" cy="52209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910" y="3390274"/>
            <a:ext cx="463480" cy="46348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11171" y="2032236"/>
            <a:ext cx="7738676" cy="307777"/>
            <a:chOff x="711171" y="2032236"/>
            <a:chExt cx="7738676" cy="307777"/>
          </a:xfrm>
        </p:grpSpPr>
        <p:sp>
          <p:nvSpPr>
            <p:cNvPr id="67" name="TextBox 22"/>
            <p:cNvSpPr txBox="1"/>
            <p:nvPr/>
          </p:nvSpPr>
          <p:spPr>
            <a:xfrm>
              <a:off x="711171" y="2032236"/>
              <a:ext cx="11025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支付转会员</a:t>
              </a:r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TextBox 22"/>
            <p:cNvSpPr txBox="1"/>
            <p:nvPr/>
          </p:nvSpPr>
          <p:spPr>
            <a:xfrm>
              <a:off x="2491698" y="2032236"/>
              <a:ext cx="910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卡券福利</a:t>
              </a:r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TextBox 22"/>
            <p:cNvSpPr txBox="1"/>
            <p:nvPr/>
          </p:nvSpPr>
          <p:spPr>
            <a:xfrm>
              <a:off x="4176252" y="2032236"/>
              <a:ext cx="9105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外卖商城</a:t>
              </a:r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2" name="TextBox 22"/>
            <p:cNvSpPr txBox="1"/>
            <p:nvPr/>
          </p:nvSpPr>
          <p:spPr>
            <a:xfrm>
              <a:off x="6043516" y="2032236"/>
              <a:ext cx="545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充值</a:t>
              </a:r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TextBox 22"/>
            <p:cNvSpPr txBox="1"/>
            <p:nvPr/>
          </p:nvSpPr>
          <p:spPr>
            <a:xfrm>
              <a:off x="7545360" y="2032236"/>
              <a:ext cx="9044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会</a:t>
              </a:r>
              <a:r>
                <a:rPr lang="zh-CN" altLang="en-US" b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员折扣</a:t>
              </a:r>
              <a:endParaRPr lang="zh-CN" altLang="en-US" sz="12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5" name="TextBox 22"/>
          <p:cNvSpPr txBox="1"/>
          <p:nvPr/>
        </p:nvSpPr>
        <p:spPr>
          <a:xfrm>
            <a:off x="814690" y="4224333"/>
            <a:ext cx="895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会员分析</a:t>
            </a:r>
            <a:endParaRPr lang="zh-CN" altLang="en-US" sz="12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TextBox 22"/>
          <p:cNvSpPr txBox="1"/>
          <p:nvPr/>
        </p:nvSpPr>
        <p:spPr>
          <a:xfrm>
            <a:off x="2491698" y="4224333"/>
            <a:ext cx="910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积</a:t>
            </a:r>
            <a:r>
              <a:rPr lang="zh-CN" alt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分系统</a:t>
            </a:r>
            <a:endParaRPr lang="zh-CN" altLang="en-US" sz="12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TextBox 22"/>
          <p:cNvSpPr txBox="1"/>
          <p:nvPr/>
        </p:nvSpPr>
        <p:spPr>
          <a:xfrm>
            <a:off x="4176252" y="4224333"/>
            <a:ext cx="910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生日提醒</a:t>
            </a:r>
            <a:endParaRPr lang="zh-CN" altLang="en-US" sz="12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8" name="TextBox 22"/>
          <p:cNvSpPr txBox="1"/>
          <p:nvPr/>
        </p:nvSpPr>
        <p:spPr>
          <a:xfrm>
            <a:off x="5868280" y="4224333"/>
            <a:ext cx="895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对账统计</a:t>
            </a:r>
            <a:endParaRPr lang="zh-CN" altLang="en-US" sz="12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TextBox 22"/>
          <p:cNvSpPr txBox="1"/>
          <p:nvPr/>
        </p:nvSpPr>
        <p:spPr>
          <a:xfrm>
            <a:off x="7635636" y="4224333"/>
            <a:ext cx="723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礼品卡</a:t>
            </a:r>
            <a:endParaRPr lang="zh-CN" altLang="en-US" sz="12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040284" y="3179518"/>
            <a:ext cx="3534507" cy="1581666"/>
          </a:xfrm>
          <a:prstGeom prst="roundRect">
            <a:avLst>
              <a:gd name="adj" fmla="val 2268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3126105" y="459242"/>
            <a:ext cx="2777749" cy="268415"/>
          </a:xfrm>
          <a:custGeom>
            <a:avLst/>
            <a:gdLst>
              <a:gd name="T0" fmla="*/ 2041 w 5248"/>
              <a:gd name="T1" fmla="*/ 0 h 600"/>
              <a:gd name="T2" fmla="*/ 3207 w 5248"/>
              <a:gd name="T3" fmla="*/ 0 h 600"/>
              <a:gd name="T4" fmla="*/ 4948 w 5248"/>
              <a:gd name="T5" fmla="*/ 0 h 600"/>
              <a:gd name="T6" fmla="*/ 5248 w 5248"/>
              <a:gd name="T7" fmla="*/ 300 h 600"/>
              <a:gd name="T8" fmla="*/ 4948 w 5248"/>
              <a:gd name="T9" fmla="*/ 600 h 600"/>
              <a:gd name="T10" fmla="*/ 3207 w 5248"/>
              <a:gd name="T11" fmla="*/ 600 h 600"/>
              <a:gd name="T12" fmla="*/ 2041 w 5248"/>
              <a:gd name="T13" fmla="*/ 600 h 600"/>
              <a:gd name="T14" fmla="*/ 300 w 5248"/>
              <a:gd name="T15" fmla="*/ 600 h 600"/>
              <a:gd name="T16" fmla="*/ 0 w 5248"/>
              <a:gd name="T17" fmla="*/ 300 h 600"/>
              <a:gd name="T18" fmla="*/ 300 w 5248"/>
              <a:gd name="T19" fmla="*/ 0 h 600"/>
              <a:gd name="T20" fmla="*/ 2041 w 5248"/>
              <a:gd name="T21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48" h="600">
                <a:moveTo>
                  <a:pt x="2041" y="0"/>
                </a:moveTo>
                <a:lnTo>
                  <a:pt x="3207" y="0"/>
                </a:lnTo>
                <a:lnTo>
                  <a:pt x="4948" y="0"/>
                </a:lnTo>
                <a:lnTo>
                  <a:pt x="5248" y="300"/>
                </a:lnTo>
                <a:lnTo>
                  <a:pt x="4948" y="600"/>
                </a:lnTo>
                <a:lnTo>
                  <a:pt x="3207" y="600"/>
                </a:lnTo>
                <a:lnTo>
                  <a:pt x="2041" y="600"/>
                </a:lnTo>
                <a:lnTo>
                  <a:pt x="300" y="600"/>
                </a:lnTo>
                <a:lnTo>
                  <a:pt x="0" y="300"/>
                </a:lnTo>
                <a:lnTo>
                  <a:pt x="300" y="0"/>
                </a:lnTo>
                <a:lnTo>
                  <a:pt x="2041" y="0"/>
                </a:lnTo>
                <a:close/>
              </a:path>
            </a:pathLst>
          </a:custGeom>
          <a:solidFill>
            <a:srgbClr val="F39E66"/>
          </a:solidFill>
          <a:ln w="12700">
            <a:solidFill>
              <a:schemeClr val="bg1"/>
            </a:solidFill>
          </a:ln>
          <a:effectLst>
            <a:outerShdw blurRad="279400" dist="292100" dir="2700000" sx="98000" sy="98000" algn="tl" rotWithShape="0">
              <a:schemeClr val="tx1">
                <a:lumMod val="50000"/>
                <a:lumOff val="50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TextBox 44"/>
          <p:cNvSpPr txBox="1"/>
          <p:nvPr/>
        </p:nvSpPr>
        <p:spPr>
          <a:xfrm>
            <a:off x="3488878" y="459242"/>
            <a:ext cx="205220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50" spc="70" smtClean="0">
                <a:solidFill>
                  <a:schemeClr val="bg1"/>
                </a:solidFill>
                <a:latin typeface="+mj-ea"/>
                <a:ea typeface="+mj-ea"/>
              </a:rPr>
              <a:t>开卡返红包，吸引顾客消费</a:t>
            </a:r>
            <a:endParaRPr lang="zh-CN" altLang="en-US" sz="1150" spc="7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" name="TextBox 22"/>
          <p:cNvSpPr txBox="1"/>
          <p:nvPr/>
        </p:nvSpPr>
        <p:spPr>
          <a:xfrm>
            <a:off x="1334877" y="1211948"/>
            <a:ext cx="25667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mtClean="0">
                <a:solidFill>
                  <a:srgbClr val="F39E66"/>
                </a:solidFill>
              </a:rPr>
              <a:t>1</a:t>
            </a:r>
            <a:r>
              <a:rPr lang="zh-CN" altLang="en-US" smtClean="0">
                <a:solidFill>
                  <a:srgbClr val="F39E66"/>
                </a:solidFill>
              </a:rPr>
              <a:t>、通</a:t>
            </a:r>
            <a:r>
              <a:rPr lang="zh-CN" altLang="en-US">
                <a:solidFill>
                  <a:srgbClr val="F39E66"/>
                </a:solidFill>
              </a:rPr>
              <a:t>过消费者开通会员卡的方式转化为会员</a:t>
            </a:r>
            <a:r>
              <a:rPr lang="zh-CN" altLang="en-US" smtClean="0">
                <a:solidFill>
                  <a:srgbClr val="F39E66"/>
                </a:solidFill>
              </a:rPr>
              <a:t>。</a:t>
            </a:r>
            <a:endParaRPr lang="en-US" altLang="zh-CN" smtClean="0">
              <a:solidFill>
                <a:srgbClr val="F39E66"/>
              </a:solidFill>
            </a:endParaRPr>
          </a:p>
          <a:p>
            <a:r>
              <a:rPr lang="zh-CN" altLang="en-US" smtClean="0">
                <a:solidFill>
                  <a:srgbClr val="F39E66"/>
                </a:solidFill>
              </a:rPr>
              <a:t>    </a:t>
            </a:r>
            <a:endParaRPr lang="zh-CN" altLang="en-US">
              <a:solidFill>
                <a:srgbClr val="F39E66"/>
              </a:solidFill>
            </a:endParaRPr>
          </a:p>
          <a:p>
            <a:r>
              <a:rPr lang="en-US" altLang="zh-CN" smtClean="0">
                <a:solidFill>
                  <a:srgbClr val="F39E66"/>
                </a:solidFill>
              </a:rPr>
              <a:t>2</a:t>
            </a:r>
            <a:r>
              <a:rPr lang="zh-CN" altLang="en-US" smtClean="0">
                <a:solidFill>
                  <a:srgbClr val="F39E66"/>
                </a:solidFill>
              </a:rPr>
              <a:t>、通</a:t>
            </a:r>
            <a:r>
              <a:rPr lang="zh-CN" altLang="en-US">
                <a:solidFill>
                  <a:srgbClr val="F39E66"/>
                </a:solidFill>
              </a:rPr>
              <a:t>过奖励给新顾客下次可以消费的余额红包</a:t>
            </a:r>
            <a:r>
              <a:rPr lang="en-US" altLang="zh-CN" smtClean="0">
                <a:solidFill>
                  <a:srgbClr val="F39E66"/>
                </a:solidFill>
              </a:rPr>
              <a:t>,</a:t>
            </a:r>
          </a:p>
          <a:p>
            <a:r>
              <a:rPr lang="en-US" altLang="zh-CN" smtClean="0">
                <a:solidFill>
                  <a:srgbClr val="F39E66"/>
                </a:solidFill>
              </a:rPr>
              <a:t> </a:t>
            </a:r>
            <a:endParaRPr lang="en-US" altLang="zh-CN">
              <a:solidFill>
                <a:srgbClr val="F39E66"/>
              </a:solidFill>
            </a:endParaRPr>
          </a:p>
          <a:p>
            <a:r>
              <a:rPr lang="en-US" altLang="zh-CN" smtClean="0">
                <a:solidFill>
                  <a:srgbClr val="F39E66"/>
                </a:solidFill>
              </a:rPr>
              <a:t>3</a:t>
            </a:r>
            <a:r>
              <a:rPr lang="zh-CN" altLang="en-US" smtClean="0">
                <a:solidFill>
                  <a:srgbClr val="F39E66"/>
                </a:solidFill>
              </a:rPr>
              <a:t>、有</a:t>
            </a:r>
            <a:r>
              <a:rPr lang="zh-CN" altLang="en-US">
                <a:solidFill>
                  <a:srgbClr val="F39E66"/>
                </a:solidFill>
              </a:rPr>
              <a:t>了互动与惊喜，激发顾客下次过来消费的欲望。</a:t>
            </a:r>
            <a:endParaRPr lang="zh-CN" altLang="en-US" sz="1200">
              <a:solidFill>
                <a:srgbClr val="F39E66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77" y="3372834"/>
            <a:ext cx="3009102" cy="12999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15" y="394987"/>
            <a:ext cx="7122770" cy="4748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圆角矩形 43"/>
          <p:cNvSpPr/>
          <p:nvPr/>
        </p:nvSpPr>
        <p:spPr>
          <a:xfrm>
            <a:off x="4898217" y="1131209"/>
            <a:ext cx="3598288" cy="3657599"/>
          </a:xfrm>
          <a:prstGeom prst="roundRect">
            <a:avLst>
              <a:gd name="adj" fmla="val 2268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Freeform 8"/>
          <p:cNvSpPr/>
          <p:nvPr/>
        </p:nvSpPr>
        <p:spPr bwMode="auto">
          <a:xfrm>
            <a:off x="3183126" y="507309"/>
            <a:ext cx="2777749" cy="268415"/>
          </a:xfrm>
          <a:custGeom>
            <a:avLst/>
            <a:gdLst>
              <a:gd name="T0" fmla="*/ 2041 w 5248"/>
              <a:gd name="T1" fmla="*/ 0 h 600"/>
              <a:gd name="T2" fmla="*/ 3207 w 5248"/>
              <a:gd name="T3" fmla="*/ 0 h 600"/>
              <a:gd name="T4" fmla="*/ 4948 w 5248"/>
              <a:gd name="T5" fmla="*/ 0 h 600"/>
              <a:gd name="T6" fmla="*/ 5248 w 5248"/>
              <a:gd name="T7" fmla="*/ 300 h 600"/>
              <a:gd name="T8" fmla="*/ 4948 w 5248"/>
              <a:gd name="T9" fmla="*/ 600 h 600"/>
              <a:gd name="T10" fmla="*/ 3207 w 5248"/>
              <a:gd name="T11" fmla="*/ 600 h 600"/>
              <a:gd name="T12" fmla="*/ 2041 w 5248"/>
              <a:gd name="T13" fmla="*/ 600 h 600"/>
              <a:gd name="T14" fmla="*/ 300 w 5248"/>
              <a:gd name="T15" fmla="*/ 600 h 600"/>
              <a:gd name="T16" fmla="*/ 0 w 5248"/>
              <a:gd name="T17" fmla="*/ 300 h 600"/>
              <a:gd name="T18" fmla="*/ 300 w 5248"/>
              <a:gd name="T19" fmla="*/ 0 h 600"/>
              <a:gd name="T20" fmla="*/ 2041 w 5248"/>
              <a:gd name="T21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48" h="600">
                <a:moveTo>
                  <a:pt x="2041" y="0"/>
                </a:moveTo>
                <a:lnTo>
                  <a:pt x="3207" y="0"/>
                </a:lnTo>
                <a:lnTo>
                  <a:pt x="4948" y="0"/>
                </a:lnTo>
                <a:lnTo>
                  <a:pt x="5248" y="300"/>
                </a:lnTo>
                <a:lnTo>
                  <a:pt x="4948" y="600"/>
                </a:lnTo>
                <a:lnTo>
                  <a:pt x="3207" y="600"/>
                </a:lnTo>
                <a:lnTo>
                  <a:pt x="2041" y="600"/>
                </a:lnTo>
                <a:lnTo>
                  <a:pt x="300" y="600"/>
                </a:lnTo>
                <a:lnTo>
                  <a:pt x="0" y="300"/>
                </a:lnTo>
                <a:lnTo>
                  <a:pt x="300" y="0"/>
                </a:lnTo>
                <a:lnTo>
                  <a:pt x="2041" y="0"/>
                </a:lnTo>
                <a:close/>
              </a:path>
            </a:pathLst>
          </a:custGeom>
          <a:solidFill>
            <a:srgbClr val="F39E66"/>
          </a:solidFill>
          <a:ln w="12700">
            <a:solidFill>
              <a:schemeClr val="bg1"/>
            </a:solidFill>
          </a:ln>
          <a:effectLst>
            <a:outerShdw blurRad="279400" dist="292100" dir="2700000" sx="98000" sy="98000" algn="tl" rotWithShape="0">
              <a:schemeClr val="tx1">
                <a:lumMod val="50000"/>
                <a:lumOff val="50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TextBox 44"/>
          <p:cNvSpPr txBox="1"/>
          <p:nvPr/>
        </p:nvSpPr>
        <p:spPr>
          <a:xfrm>
            <a:off x="3617079" y="507309"/>
            <a:ext cx="1909843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50" spc="70" smtClean="0">
                <a:solidFill>
                  <a:schemeClr val="bg1"/>
                </a:solidFill>
                <a:latin typeface="+mj-ea"/>
                <a:ea typeface="+mj-ea"/>
              </a:rPr>
              <a:t>消费返红包，锁住老客户</a:t>
            </a:r>
            <a:endParaRPr lang="zh-CN" altLang="en-US" sz="1150" spc="7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4" name="TextBox 22"/>
          <p:cNvSpPr txBox="1"/>
          <p:nvPr/>
        </p:nvSpPr>
        <p:spPr>
          <a:xfrm>
            <a:off x="1050352" y="1744399"/>
            <a:ext cx="256672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rgbClr val="F39E66"/>
                </a:solidFill>
              </a:rPr>
              <a:t>1</a:t>
            </a:r>
            <a:r>
              <a:rPr lang="zh-CN" altLang="en-US" smtClean="0">
                <a:solidFill>
                  <a:srgbClr val="F39E66"/>
                </a:solidFill>
              </a:rPr>
              <a:t>、顾</a:t>
            </a:r>
            <a:r>
              <a:rPr lang="zh-CN" altLang="en-US">
                <a:solidFill>
                  <a:srgbClr val="F39E66"/>
                </a:solidFill>
              </a:rPr>
              <a:t>客支付后获得红包奖励，吸引顾客再次到店消费，循环营销，锁定老顾客</a:t>
            </a:r>
            <a:r>
              <a:rPr lang="zh-CN" altLang="en-US" smtClean="0">
                <a:solidFill>
                  <a:srgbClr val="F39E66"/>
                </a:solidFill>
              </a:rPr>
              <a:t>；</a:t>
            </a:r>
            <a:endParaRPr lang="en-US" altLang="zh-CN" smtClean="0">
              <a:solidFill>
                <a:srgbClr val="F39E66"/>
              </a:solidFill>
            </a:endParaRPr>
          </a:p>
          <a:p>
            <a:endParaRPr lang="zh-CN" altLang="en-US">
              <a:solidFill>
                <a:srgbClr val="F39E66"/>
              </a:solidFill>
            </a:endParaRPr>
          </a:p>
          <a:p>
            <a:r>
              <a:rPr lang="en-US" altLang="zh-CN" smtClean="0">
                <a:solidFill>
                  <a:srgbClr val="F39E66"/>
                </a:solidFill>
              </a:rPr>
              <a:t>2</a:t>
            </a:r>
            <a:r>
              <a:rPr lang="zh-CN" altLang="en-US" smtClean="0">
                <a:solidFill>
                  <a:srgbClr val="F39E66"/>
                </a:solidFill>
              </a:rPr>
              <a:t>、在</a:t>
            </a:r>
            <a:r>
              <a:rPr lang="zh-CN" altLang="en-US">
                <a:solidFill>
                  <a:srgbClr val="F39E66"/>
                </a:solidFill>
              </a:rPr>
              <a:t>竞争中，即便是常客，也随时面临流失每次付款时，奖励余额红包</a:t>
            </a:r>
            <a:r>
              <a:rPr lang="zh-CN" altLang="en-US" smtClean="0">
                <a:solidFill>
                  <a:srgbClr val="F39E66"/>
                </a:solidFill>
              </a:rPr>
              <a:t>；</a:t>
            </a:r>
            <a:endParaRPr lang="en-US" altLang="zh-CN" smtClean="0">
              <a:solidFill>
                <a:srgbClr val="F39E66"/>
              </a:solidFill>
            </a:endParaRPr>
          </a:p>
          <a:p>
            <a:endParaRPr lang="zh-CN" altLang="en-US">
              <a:solidFill>
                <a:srgbClr val="F39E66"/>
              </a:solidFill>
            </a:endParaRPr>
          </a:p>
          <a:p>
            <a:r>
              <a:rPr lang="en-US" altLang="zh-CN" smtClean="0">
                <a:solidFill>
                  <a:srgbClr val="F39E66"/>
                </a:solidFill>
              </a:rPr>
              <a:t>3</a:t>
            </a:r>
            <a:r>
              <a:rPr lang="zh-CN" altLang="en-US" smtClean="0">
                <a:solidFill>
                  <a:srgbClr val="F39E66"/>
                </a:solidFill>
              </a:rPr>
              <a:t>、与</a:t>
            </a:r>
            <a:r>
              <a:rPr lang="zh-CN" altLang="en-US">
                <a:solidFill>
                  <a:srgbClr val="F39E66"/>
                </a:solidFill>
              </a:rPr>
              <a:t>顾客产生长期的利益关联、人情关怀，促使顾客不断活跃，提升消费频次。</a:t>
            </a:r>
            <a:endParaRPr lang="zh-CN" altLang="en-US" sz="1200">
              <a:solidFill>
                <a:srgbClr val="F39E66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660" y="1518733"/>
            <a:ext cx="3121389" cy="3078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3981 L 3.125E-6 0.14815 " pathEditMode="relative" rAng="0" ptsTypes="AA">
                                      <p:cBhvr>
                                        <p:cTn id="20" dur="75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125E-6 -0.03981 L 3.125E-6 -3.7037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34" grpId="0" animBg="1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圆角矩形 70"/>
          <p:cNvSpPr/>
          <p:nvPr/>
        </p:nvSpPr>
        <p:spPr>
          <a:xfrm>
            <a:off x="6366929" y="1491156"/>
            <a:ext cx="2098688" cy="2147303"/>
          </a:xfrm>
          <a:prstGeom prst="roundRect">
            <a:avLst>
              <a:gd name="adj" fmla="val 2268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444500" dir="2700000" sx="98000" sy="98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20" y="1491156"/>
            <a:ext cx="2107582" cy="2107582"/>
          </a:xfrm>
          <a:prstGeom prst="rect">
            <a:avLst/>
          </a:prstGeom>
        </p:spPr>
      </p:pic>
      <p:sp>
        <p:nvSpPr>
          <p:cNvPr id="44" name="弧形 43"/>
          <p:cNvSpPr/>
          <p:nvPr/>
        </p:nvSpPr>
        <p:spPr>
          <a:xfrm rot="9046449">
            <a:off x="1560074" y="2074999"/>
            <a:ext cx="2134066" cy="2180369"/>
          </a:xfrm>
          <a:prstGeom prst="arc">
            <a:avLst/>
          </a:prstGeom>
          <a:ln w="9525" cap="flat" cmpd="sng" algn="ctr">
            <a:solidFill>
              <a:srgbClr val="ED874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弧形 2"/>
          <p:cNvSpPr/>
          <p:nvPr/>
        </p:nvSpPr>
        <p:spPr>
          <a:xfrm rot="16995289">
            <a:off x="1632553" y="1537834"/>
            <a:ext cx="2039528" cy="2149529"/>
          </a:xfrm>
          <a:prstGeom prst="arc">
            <a:avLst/>
          </a:prstGeom>
          <a:ln w="9525" cap="flat" cmpd="sng" algn="ctr">
            <a:solidFill>
              <a:srgbClr val="ED874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534607" y="2079500"/>
            <a:ext cx="1675527" cy="16755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381000" dist="457200" dir="2700000" sx="98000" sy="98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2752615" y="1371788"/>
            <a:ext cx="707714" cy="70771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419100" dist="292100" dir="2700000" sx="78000" sy="78000" algn="tl" rotWithShape="0">
              <a:schemeClr val="tx1">
                <a:lumMod val="50000"/>
                <a:lumOff val="5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200" b="1">
                <a:solidFill>
                  <a:srgbClr val="F18E53"/>
                </a:solidFill>
              </a:rPr>
              <a:t>支付</a:t>
            </a:r>
          </a:p>
        </p:txBody>
      </p:sp>
      <p:sp>
        <p:nvSpPr>
          <p:cNvPr id="35" name="Freeform 8"/>
          <p:cNvSpPr/>
          <p:nvPr/>
        </p:nvSpPr>
        <p:spPr bwMode="auto">
          <a:xfrm>
            <a:off x="3489337" y="507309"/>
            <a:ext cx="2174588" cy="268415"/>
          </a:xfrm>
          <a:custGeom>
            <a:avLst/>
            <a:gdLst>
              <a:gd name="T0" fmla="*/ 2041 w 5248"/>
              <a:gd name="T1" fmla="*/ 0 h 600"/>
              <a:gd name="T2" fmla="*/ 3207 w 5248"/>
              <a:gd name="T3" fmla="*/ 0 h 600"/>
              <a:gd name="T4" fmla="*/ 4948 w 5248"/>
              <a:gd name="T5" fmla="*/ 0 h 600"/>
              <a:gd name="T6" fmla="*/ 5248 w 5248"/>
              <a:gd name="T7" fmla="*/ 300 h 600"/>
              <a:gd name="T8" fmla="*/ 4948 w 5248"/>
              <a:gd name="T9" fmla="*/ 600 h 600"/>
              <a:gd name="T10" fmla="*/ 3207 w 5248"/>
              <a:gd name="T11" fmla="*/ 600 h 600"/>
              <a:gd name="T12" fmla="*/ 2041 w 5248"/>
              <a:gd name="T13" fmla="*/ 600 h 600"/>
              <a:gd name="T14" fmla="*/ 300 w 5248"/>
              <a:gd name="T15" fmla="*/ 600 h 600"/>
              <a:gd name="T16" fmla="*/ 0 w 5248"/>
              <a:gd name="T17" fmla="*/ 300 h 600"/>
              <a:gd name="T18" fmla="*/ 300 w 5248"/>
              <a:gd name="T19" fmla="*/ 0 h 600"/>
              <a:gd name="T20" fmla="*/ 2041 w 5248"/>
              <a:gd name="T21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48" h="600">
                <a:moveTo>
                  <a:pt x="2041" y="0"/>
                </a:moveTo>
                <a:lnTo>
                  <a:pt x="3207" y="0"/>
                </a:lnTo>
                <a:lnTo>
                  <a:pt x="4948" y="0"/>
                </a:lnTo>
                <a:lnTo>
                  <a:pt x="5248" y="300"/>
                </a:lnTo>
                <a:lnTo>
                  <a:pt x="4948" y="600"/>
                </a:lnTo>
                <a:lnTo>
                  <a:pt x="3207" y="600"/>
                </a:lnTo>
                <a:lnTo>
                  <a:pt x="2041" y="600"/>
                </a:lnTo>
                <a:lnTo>
                  <a:pt x="300" y="600"/>
                </a:lnTo>
                <a:lnTo>
                  <a:pt x="0" y="300"/>
                </a:lnTo>
                <a:lnTo>
                  <a:pt x="300" y="0"/>
                </a:lnTo>
                <a:lnTo>
                  <a:pt x="2041" y="0"/>
                </a:lnTo>
                <a:close/>
              </a:path>
            </a:pathLst>
          </a:custGeom>
          <a:solidFill>
            <a:srgbClr val="F39E66"/>
          </a:solidFill>
          <a:ln w="12700">
            <a:solidFill>
              <a:schemeClr val="bg1"/>
            </a:solidFill>
          </a:ln>
          <a:effectLst>
            <a:outerShdw blurRad="279400" dist="292100" dir="2700000" sx="98000" sy="98000" algn="tl" rotWithShape="0">
              <a:schemeClr val="tx1">
                <a:lumMod val="50000"/>
                <a:lumOff val="50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TextBox 44"/>
          <p:cNvSpPr txBox="1"/>
          <p:nvPr/>
        </p:nvSpPr>
        <p:spPr>
          <a:xfrm>
            <a:off x="4090595" y="507309"/>
            <a:ext cx="972073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50" spc="70" smtClean="0">
                <a:solidFill>
                  <a:schemeClr val="bg1"/>
                </a:solidFill>
                <a:latin typeface="+mj-ea"/>
                <a:ea typeface="+mj-ea"/>
              </a:rPr>
              <a:t>支付转会员</a:t>
            </a:r>
            <a:endParaRPr lang="zh-CN" altLang="en-US" sz="1150" spc="7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731847" y="2276740"/>
            <a:ext cx="1318867" cy="1318867"/>
          </a:xfrm>
          <a:prstGeom prst="ellipse">
            <a:avLst/>
          </a:prstGeom>
          <a:solidFill>
            <a:srgbClr val="ED8741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b="1"/>
              <a:t>会员</a:t>
            </a:r>
          </a:p>
        </p:txBody>
      </p:sp>
      <p:sp>
        <p:nvSpPr>
          <p:cNvPr id="43" name="椭圆 42"/>
          <p:cNvSpPr/>
          <p:nvPr/>
        </p:nvSpPr>
        <p:spPr>
          <a:xfrm>
            <a:off x="2752615" y="3816983"/>
            <a:ext cx="707714" cy="70771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419100" dist="292100" dir="2700000" sx="78000" sy="78000" algn="tl" rotWithShape="0">
              <a:schemeClr val="tx1">
                <a:lumMod val="50000"/>
                <a:lumOff val="5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200" b="1">
                <a:solidFill>
                  <a:srgbClr val="F18E53"/>
                </a:solidFill>
              </a:rPr>
              <a:t>领卡</a:t>
            </a:r>
          </a:p>
        </p:txBody>
      </p:sp>
      <p:sp>
        <p:nvSpPr>
          <p:cNvPr id="4" name="左中括号 3"/>
          <p:cNvSpPr/>
          <p:nvPr/>
        </p:nvSpPr>
        <p:spPr>
          <a:xfrm>
            <a:off x="3744466" y="1098597"/>
            <a:ext cx="187798" cy="1214034"/>
          </a:xfrm>
          <a:prstGeom prst="leftBracket">
            <a:avLst/>
          </a:prstGeom>
          <a:ln w="12700">
            <a:solidFill>
              <a:srgbClr val="ED8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3600246" y="1725644"/>
            <a:ext cx="332018" cy="800"/>
          </a:xfrm>
          <a:prstGeom prst="line">
            <a:avLst/>
          </a:prstGeom>
          <a:ln w="12700">
            <a:solidFill>
              <a:srgbClr val="ED8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983065" y="960097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/>
              <a:t>扫码支</a:t>
            </a:r>
            <a:r>
              <a:rPr lang="zh-CN" altLang="en-US" sz="1200" smtClean="0"/>
              <a:t>付</a:t>
            </a:r>
            <a:endParaRPr lang="zh-CN" altLang="en-US" sz="1200"/>
          </a:p>
        </p:txBody>
      </p:sp>
      <p:sp>
        <p:nvSpPr>
          <p:cNvPr id="57" name="文本框 56"/>
          <p:cNvSpPr txBox="1"/>
          <p:nvPr/>
        </p:nvSpPr>
        <p:spPr>
          <a:xfrm>
            <a:off x="3983065" y="1587144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smtClean="0"/>
              <a:t>支付转会员</a:t>
            </a:r>
            <a:endParaRPr lang="zh-CN" altLang="en-US" sz="1200"/>
          </a:p>
        </p:txBody>
      </p:sp>
      <p:sp>
        <p:nvSpPr>
          <p:cNvPr id="62" name="文本框 61"/>
          <p:cNvSpPr txBox="1"/>
          <p:nvPr/>
        </p:nvSpPr>
        <p:spPr>
          <a:xfrm>
            <a:off x="3983065" y="2174131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/>
              <a:t>门店获得永久会员、流量</a:t>
            </a:r>
          </a:p>
        </p:txBody>
      </p:sp>
      <p:sp>
        <p:nvSpPr>
          <p:cNvPr id="63" name="左中括号 62"/>
          <p:cNvSpPr/>
          <p:nvPr/>
        </p:nvSpPr>
        <p:spPr>
          <a:xfrm>
            <a:off x="3742516" y="3537698"/>
            <a:ext cx="187798" cy="1214034"/>
          </a:xfrm>
          <a:prstGeom prst="leftBracket">
            <a:avLst/>
          </a:prstGeom>
          <a:ln w="12700">
            <a:solidFill>
              <a:srgbClr val="ED8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/>
        </p:nvCxnSpPr>
        <p:spPr>
          <a:xfrm flipV="1">
            <a:off x="3598296" y="4164745"/>
            <a:ext cx="332018" cy="800"/>
          </a:xfrm>
          <a:prstGeom prst="line">
            <a:avLst/>
          </a:prstGeom>
          <a:ln w="12700">
            <a:solidFill>
              <a:srgbClr val="ED8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/>
          <p:cNvSpPr txBox="1"/>
          <p:nvPr/>
        </p:nvSpPr>
        <p:spPr>
          <a:xfrm>
            <a:off x="3983065" y="3390689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/>
              <a:t>扫码会员小程序领卡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3983065" y="4017736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smtClean="0"/>
              <a:t>扫码使用或搜索小程序</a:t>
            </a:r>
            <a:endParaRPr lang="zh-CN" altLang="en-US" sz="1200"/>
          </a:p>
        </p:txBody>
      </p:sp>
      <p:sp>
        <p:nvSpPr>
          <p:cNvPr id="70" name="文本框 69"/>
          <p:cNvSpPr txBox="1"/>
          <p:nvPr/>
        </p:nvSpPr>
        <p:spPr>
          <a:xfrm>
            <a:off x="3983065" y="4604723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smtClean="0"/>
              <a:t>小程序中打开使用</a:t>
            </a:r>
            <a:endParaRPr lang="zh-CN" altLang="en-US" sz="1200"/>
          </a:p>
        </p:txBody>
      </p:sp>
      <p:sp>
        <p:nvSpPr>
          <p:cNvPr id="73" name="圆角矩形 72"/>
          <p:cNvSpPr/>
          <p:nvPr/>
        </p:nvSpPr>
        <p:spPr>
          <a:xfrm>
            <a:off x="6216373" y="3410847"/>
            <a:ext cx="271624" cy="277914"/>
          </a:xfrm>
          <a:prstGeom prst="roundRect">
            <a:avLst>
              <a:gd name="adj" fmla="val 2268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317500" dir="2700000" sx="98000" sy="98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4" name="圆角矩形 73"/>
          <p:cNvSpPr/>
          <p:nvPr/>
        </p:nvSpPr>
        <p:spPr>
          <a:xfrm>
            <a:off x="6107693" y="3299724"/>
            <a:ext cx="152180" cy="155704"/>
          </a:xfrm>
          <a:prstGeom prst="roundRect">
            <a:avLst>
              <a:gd name="adj" fmla="val 2268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190500" dir="2700000" sx="98000" sy="98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圆角矩形 74"/>
          <p:cNvSpPr/>
          <p:nvPr/>
        </p:nvSpPr>
        <p:spPr>
          <a:xfrm>
            <a:off x="8293678" y="1135282"/>
            <a:ext cx="465798" cy="476588"/>
          </a:xfrm>
          <a:prstGeom prst="roundRect">
            <a:avLst>
              <a:gd name="adj" fmla="val 2268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8000" sy="98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7000646" y="3967485"/>
            <a:ext cx="831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smtClean="0"/>
              <a:t>扫码体验</a:t>
            </a:r>
            <a:endParaRPr lang="zh-CN" altLang="en-US" sz="1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3981 L 0 0.14815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-0.03981 L 0 -1.48148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3.7037E-6 L -0.10885 -3.7037E-6 " pathEditMode="relative" rAng="0" ptsTypes="AA">
                                      <p:cBhvr>
                                        <p:cTn id="36" dur="75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3.7037E-6 L 8.33333E-7 -3.7037E-6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71" grpId="2" animBg="1"/>
      <p:bldP spid="37" grpId="0" animBg="1"/>
      <p:bldP spid="37" grpId="1" animBg="1"/>
      <p:bldP spid="37" grpId="2" animBg="1"/>
      <p:bldP spid="39" grpId="0" animBg="1"/>
      <p:bldP spid="35" grpId="0" animBg="1"/>
      <p:bldP spid="38" grpId="0" animBg="1"/>
      <p:bldP spid="43" grpId="0" animBg="1"/>
      <p:bldP spid="73" grpId="0" animBg="1"/>
      <p:bldP spid="74" grpId="0" animBg="1"/>
      <p:bldP spid="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574151" y="546496"/>
            <a:ext cx="1433826" cy="1617476"/>
            <a:chOff x="1889550" y="2001923"/>
            <a:chExt cx="1433826" cy="1617476"/>
          </a:xfrm>
        </p:grpSpPr>
        <p:sp>
          <p:nvSpPr>
            <p:cNvPr id="44" name="Freeform 7"/>
            <p:cNvSpPr/>
            <p:nvPr/>
          </p:nvSpPr>
          <p:spPr bwMode="auto">
            <a:xfrm>
              <a:off x="1889550" y="2001923"/>
              <a:ext cx="1433826" cy="1617476"/>
            </a:xfrm>
            <a:custGeom>
              <a:avLst/>
              <a:gdLst>
                <a:gd name="T0" fmla="*/ 186 w 423"/>
                <a:gd name="T1" fmla="*/ 7 h 485"/>
                <a:gd name="T2" fmla="*/ 237 w 423"/>
                <a:gd name="T3" fmla="*/ 7 h 485"/>
                <a:gd name="T4" fmla="*/ 398 w 423"/>
                <a:gd name="T5" fmla="*/ 88 h 485"/>
                <a:gd name="T6" fmla="*/ 423 w 423"/>
                <a:gd name="T7" fmla="*/ 129 h 485"/>
                <a:gd name="T8" fmla="*/ 423 w 423"/>
                <a:gd name="T9" fmla="*/ 356 h 485"/>
                <a:gd name="T10" fmla="*/ 398 w 423"/>
                <a:gd name="T11" fmla="*/ 397 h 485"/>
                <a:gd name="T12" fmla="*/ 237 w 423"/>
                <a:gd name="T13" fmla="*/ 478 h 485"/>
                <a:gd name="T14" fmla="*/ 186 w 423"/>
                <a:gd name="T15" fmla="*/ 478 h 485"/>
                <a:gd name="T16" fmla="*/ 25 w 423"/>
                <a:gd name="T17" fmla="*/ 397 h 485"/>
                <a:gd name="T18" fmla="*/ 0 w 423"/>
                <a:gd name="T19" fmla="*/ 356 h 485"/>
                <a:gd name="T20" fmla="*/ 0 w 423"/>
                <a:gd name="T21" fmla="*/ 129 h 485"/>
                <a:gd name="T22" fmla="*/ 25 w 423"/>
                <a:gd name="T23" fmla="*/ 88 h 485"/>
                <a:gd name="T24" fmla="*/ 186 w 423"/>
                <a:gd name="T25" fmla="*/ 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485">
                  <a:moveTo>
                    <a:pt x="186" y="7"/>
                  </a:moveTo>
                  <a:cubicBezTo>
                    <a:pt x="200" y="0"/>
                    <a:pt x="223" y="0"/>
                    <a:pt x="237" y="7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412" y="95"/>
                    <a:pt x="423" y="114"/>
                    <a:pt x="423" y="129"/>
                  </a:cubicBezTo>
                  <a:cubicBezTo>
                    <a:pt x="423" y="356"/>
                    <a:pt x="423" y="356"/>
                    <a:pt x="423" y="356"/>
                  </a:cubicBezTo>
                  <a:cubicBezTo>
                    <a:pt x="423" y="372"/>
                    <a:pt x="412" y="390"/>
                    <a:pt x="398" y="397"/>
                  </a:cubicBezTo>
                  <a:cubicBezTo>
                    <a:pt x="237" y="478"/>
                    <a:pt x="237" y="478"/>
                    <a:pt x="237" y="478"/>
                  </a:cubicBezTo>
                  <a:cubicBezTo>
                    <a:pt x="223" y="485"/>
                    <a:pt x="200" y="485"/>
                    <a:pt x="186" y="478"/>
                  </a:cubicBezTo>
                  <a:cubicBezTo>
                    <a:pt x="25" y="397"/>
                    <a:pt x="25" y="397"/>
                    <a:pt x="25" y="397"/>
                  </a:cubicBezTo>
                  <a:cubicBezTo>
                    <a:pt x="11" y="390"/>
                    <a:pt x="0" y="372"/>
                    <a:pt x="0" y="356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14"/>
                    <a:pt x="11" y="95"/>
                    <a:pt x="25" y="88"/>
                  </a:cubicBezTo>
                  <a:lnTo>
                    <a:pt x="186" y="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TextBox 13"/>
            <p:cNvSpPr txBox="1"/>
            <p:nvPr/>
          </p:nvSpPr>
          <p:spPr>
            <a:xfrm>
              <a:off x="2109279" y="2544607"/>
              <a:ext cx="975411" cy="400110"/>
            </a:xfrm>
            <a:prstGeom prst="rect">
              <a:avLst/>
            </a:prstGeom>
            <a:noFill/>
            <a:ln w="15875">
              <a:noFill/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000" b="1" smtClean="0">
                  <a:solidFill>
                    <a:srgbClr val="F39E66"/>
                  </a:solidFill>
                </a:rPr>
                <a:t>目    录</a:t>
              </a:r>
              <a:endParaRPr lang="zh-CN" altLang="en-US" sz="2000" b="1" dirty="0">
                <a:solidFill>
                  <a:srgbClr val="F39E66"/>
                </a:solidFill>
              </a:endParaRPr>
            </a:p>
          </p:txBody>
        </p:sp>
        <p:sp>
          <p:nvSpPr>
            <p:cNvPr id="42" name="TextBox 14"/>
            <p:cNvSpPr txBox="1"/>
            <p:nvPr/>
          </p:nvSpPr>
          <p:spPr>
            <a:xfrm>
              <a:off x="1984649" y="2858865"/>
              <a:ext cx="1243628" cy="646331"/>
            </a:xfrm>
            <a:prstGeom prst="rect">
              <a:avLst/>
            </a:prstGeom>
            <a:noFill/>
            <a:ln w="15875">
              <a:noFill/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dirty="0">
                  <a:solidFill>
                    <a:srgbClr val="F18E53"/>
                  </a:solidFill>
                </a:rPr>
                <a:t>CONTENTS</a:t>
              </a:r>
              <a:endParaRPr lang="zh-CN" altLang="en-US" dirty="0">
                <a:solidFill>
                  <a:srgbClr val="F18E53"/>
                </a:solidFill>
              </a:endParaRPr>
            </a:p>
            <a:p>
              <a:endParaRPr lang="zh-CN" altLang="en-US" dirty="0">
                <a:solidFill>
                  <a:srgbClr val="F18E53"/>
                </a:solidFill>
              </a:endParaRPr>
            </a:p>
          </p:txBody>
        </p:sp>
      </p:grpSp>
      <p:sp>
        <p:nvSpPr>
          <p:cNvPr id="88" name="Freeform 7"/>
          <p:cNvSpPr/>
          <p:nvPr/>
        </p:nvSpPr>
        <p:spPr bwMode="auto">
          <a:xfrm>
            <a:off x="1796719" y="1677283"/>
            <a:ext cx="468659" cy="511143"/>
          </a:xfrm>
          <a:custGeom>
            <a:avLst/>
            <a:gdLst>
              <a:gd name="T0" fmla="*/ 186 w 423"/>
              <a:gd name="T1" fmla="*/ 7 h 485"/>
              <a:gd name="T2" fmla="*/ 237 w 423"/>
              <a:gd name="T3" fmla="*/ 7 h 485"/>
              <a:gd name="T4" fmla="*/ 398 w 423"/>
              <a:gd name="T5" fmla="*/ 88 h 485"/>
              <a:gd name="T6" fmla="*/ 423 w 423"/>
              <a:gd name="T7" fmla="*/ 129 h 485"/>
              <a:gd name="T8" fmla="*/ 423 w 423"/>
              <a:gd name="T9" fmla="*/ 356 h 485"/>
              <a:gd name="T10" fmla="*/ 398 w 423"/>
              <a:gd name="T11" fmla="*/ 397 h 485"/>
              <a:gd name="T12" fmla="*/ 237 w 423"/>
              <a:gd name="T13" fmla="*/ 478 h 485"/>
              <a:gd name="T14" fmla="*/ 186 w 423"/>
              <a:gd name="T15" fmla="*/ 478 h 485"/>
              <a:gd name="T16" fmla="*/ 25 w 423"/>
              <a:gd name="T17" fmla="*/ 397 h 485"/>
              <a:gd name="T18" fmla="*/ 0 w 423"/>
              <a:gd name="T19" fmla="*/ 356 h 485"/>
              <a:gd name="T20" fmla="*/ 0 w 423"/>
              <a:gd name="T21" fmla="*/ 129 h 485"/>
              <a:gd name="T22" fmla="*/ 25 w 423"/>
              <a:gd name="T23" fmla="*/ 88 h 485"/>
              <a:gd name="T24" fmla="*/ 186 w 423"/>
              <a:gd name="T25" fmla="*/ 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3" h="485">
                <a:moveTo>
                  <a:pt x="186" y="7"/>
                </a:moveTo>
                <a:cubicBezTo>
                  <a:pt x="200" y="0"/>
                  <a:pt x="223" y="0"/>
                  <a:pt x="237" y="7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412" y="95"/>
                  <a:pt x="423" y="114"/>
                  <a:pt x="423" y="129"/>
                </a:cubicBezTo>
                <a:cubicBezTo>
                  <a:pt x="423" y="356"/>
                  <a:pt x="423" y="356"/>
                  <a:pt x="423" y="356"/>
                </a:cubicBezTo>
                <a:cubicBezTo>
                  <a:pt x="423" y="372"/>
                  <a:pt x="412" y="390"/>
                  <a:pt x="398" y="397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3" y="485"/>
                  <a:pt x="200" y="485"/>
                  <a:pt x="186" y="478"/>
                </a:cubicBezTo>
                <a:cubicBezTo>
                  <a:pt x="25" y="397"/>
                  <a:pt x="25" y="397"/>
                  <a:pt x="25" y="397"/>
                </a:cubicBezTo>
                <a:cubicBezTo>
                  <a:pt x="11" y="390"/>
                  <a:pt x="0" y="372"/>
                  <a:pt x="0" y="35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14"/>
                  <a:pt x="11" y="95"/>
                  <a:pt x="25" y="88"/>
                </a:cubicBezTo>
                <a:lnTo>
                  <a:pt x="186" y="7"/>
                </a:lnTo>
                <a:close/>
              </a:path>
            </a:pathLst>
          </a:custGeom>
          <a:solidFill>
            <a:srgbClr val="F18E53"/>
          </a:solidFill>
          <a:ln w="12700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545315" y="1179361"/>
            <a:ext cx="542211" cy="619858"/>
            <a:chOff x="4756955" y="2147040"/>
            <a:chExt cx="410206" cy="312048"/>
          </a:xfrm>
        </p:grpSpPr>
        <p:sp>
          <p:nvSpPr>
            <p:cNvPr id="92" name="圆角矩形 91"/>
            <p:cNvSpPr/>
            <p:nvPr/>
          </p:nvSpPr>
          <p:spPr>
            <a:xfrm>
              <a:off x="4756955" y="2147040"/>
              <a:ext cx="410206" cy="312048"/>
            </a:xfrm>
            <a:prstGeom prst="roundRect">
              <a:avLst/>
            </a:prstGeom>
            <a:solidFill>
              <a:srgbClr val="F18E53"/>
            </a:solidFill>
            <a:ln w="12700">
              <a:solidFill>
                <a:schemeClr val="bg1"/>
              </a:solidFill>
            </a:ln>
            <a:effectLst>
              <a:outerShdw blurRad="419100" dist="190500" dir="2700000" sx="90000" sy="9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3" name="TextBox 76"/>
            <p:cNvSpPr txBox="1"/>
            <p:nvPr/>
          </p:nvSpPr>
          <p:spPr>
            <a:xfrm>
              <a:off x="4809913" y="2235807"/>
              <a:ext cx="304290" cy="17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mtClean="0">
                  <a:solidFill>
                    <a:schemeClr val="bg1"/>
                  </a:solidFill>
                  <a:latin typeface="DIN Mittelschrift Std" pitchFamily="50" charset="0"/>
                  <a:ea typeface="方正宋黑繁体" panose="03000509000000000000" pitchFamily="65" charset="-122"/>
                  <a:cs typeface="Arial Unicode MS" panose="020B0604020202020204" pitchFamily="34" charset="-122"/>
                </a:rPr>
                <a:t>01</a:t>
              </a:r>
              <a:endParaRPr lang="zh-CN" altLang="en-US" dirty="0">
                <a:solidFill>
                  <a:schemeClr val="bg1"/>
                </a:solidFill>
                <a:latin typeface="DIN Mittelschrift Std" pitchFamily="50" charset="0"/>
                <a:ea typeface="方正宋黑繁体" panose="03000509000000000000" pitchFamily="65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267888" y="1184124"/>
            <a:ext cx="2751924" cy="612897"/>
            <a:chOff x="5305214" y="2177521"/>
            <a:chExt cx="2376264" cy="312048"/>
          </a:xfrm>
          <a:solidFill>
            <a:srgbClr val="F18E53"/>
          </a:solidFill>
        </p:grpSpPr>
        <p:sp>
          <p:nvSpPr>
            <p:cNvPr id="90" name="圆角矩形 89"/>
            <p:cNvSpPr/>
            <p:nvPr/>
          </p:nvSpPr>
          <p:spPr>
            <a:xfrm>
              <a:off x="5305214" y="2177521"/>
              <a:ext cx="2376264" cy="312048"/>
            </a:xfrm>
            <a:prstGeom prst="roundRect">
              <a:avLst/>
            </a:prstGeom>
            <a:grpFill/>
            <a:ln w="12700">
              <a:solidFill>
                <a:schemeClr val="bg1"/>
              </a:solidFill>
            </a:ln>
            <a:effectLst>
              <a:outerShdw blurRad="419100" dist="190500" dir="2700000" sx="90000" sy="9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" name="TextBox 19"/>
            <p:cNvSpPr txBox="1"/>
            <p:nvPr/>
          </p:nvSpPr>
          <p:spPr>
            <a:xfrm>
              <a:off x="5916247" y="2241950"/>
              <a:ext cx="998457" cy="1880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pc="100" smtClean="0">
                  <a:solidFill>
                    <a:schemeClr val="bg1"/>
                  </a:solidFill>
                </a:rPr>
                <a:t>产品理念</a:t>
              </a:r>
              <a:endParaRPr lang="zh-CN" altLang="en-US" spc="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349927" y="2188426"/>
            <a:ext cx="542211" cy="619858"/>
            <a:chOff x="4756955" y="2147040"/>
            <a:chExt cx="410206" cy="312048"/>
          </a:xfrm>
        </p:grpSpPr>
        <p:sp>
          <p:nvSpPr>
            <p:cNvPr id="39" name="圆角矩形 38"/>
            <p:cNvSpPr/>
            <p:nvPr/>
          </p:nvSpPr>
          <p:spPr>
            <a:xfrm>
              <a:off x="4756955" y="2147040"/>
              <a:ext cx="410206" cy="312048"/>
            </a:xfrm>
            <a:prstGeom prst="roundRect">
              <a:avLst/>
            </a:prstGeom>
            <a:solidFill>
              <a:srgbClr val="F18E53"/>
            </a:solidFill>
            <a:ln w="12700">
              <a:solidFill>
                <a:schemeClr val="bg1"/>
              </a:solidFill>
            </a:ln>
            <a:effectLst>
              <a:outerShdw blurRad="419100" dist="190500" dir="2700000" sx="90000" sy="9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TextBox 76"/>
            <p:cNvSpPr txBox="1"/>
            <p:nvPr/>
          </p:nvSpPr>
          <p:spPr>
            <a:xfrm>
              <a:off x="4806005" y="2235807"/>
              <a:ext cx="357248" cy="185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mtClean="0">
                  <a:solidFill>
                    <a:schemeClr val="bg1"/>
                  </a:solidFill>
                  <a:latin typeface="DIN Mittelschrift Std" pitchFamily="50" charset="0"/>
                  <a:ea typeface="方正宋黑繁体" panose="03000509000000000000" pitchFamily="65" charset="-122"/>
                  <a:cs typeface="Arial Unicode MS" panose="020B0604020202020204" pitchFamily="34" charset="-122"/>
                </a:rPr>
                <a:t>02</a:t>
              </a:r>
              <a:endParaRPr lang="zh-CN" altLang="en-US" dirty="0">
                <a:solidFill>
                  <a:schemeClr val="bg1"/>
                </a:solidFill>
                <a:latin typeface="DIN Mittelschrift Std" pitchFamily="50" charset="0"/>
                <a:ea typeface="方正宋黑繁体" panose="03000509000000000000" pitchFamily="65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072500" y="2193189"/>
            <a:ext cx="2751924" cy="612897"/>
            <a:chOff x="5305214" y="2177521"/>
            <a:chExt cx="2376264" cy="312048"/>
          </a:xfrm>
          <a:solidFill>
            <a:srgbClr val="F18E53"/>
          </a:solidFill>
        </p:grpSpPr>
        <p:sp>
          <p:nvSpPr>
            <p:cNvPr id="45" name="圆角矩形 44"/>
            <p:cNvSpPr/>
            <p:nvPr/>
          </p:nvSpPr>
          <p:spPr>
            <a:xfrm>
              <a:off x="5305214" y="2177521"/>
              <a:ext cx="2376264" cy="312048"/>
            </a:xfrm>
            <a:prstGeom prst="roundRect">
              <a:avLst/>
            </a:prstGeom>
            <a:grpFill/>
            <a:ln w="12700">
              <a:solidFill>
                <a:schemeClr val="bg1"/>
              </a:solidFill>
            </a:ln>
            <a:effectLst>
              <a:outerShdw blurRad="419100" dist="190500" dir="2700000" sx="90000" sy="9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6" name="TextBox 19"/>
            <p:cNvSpPr txBox="1"/>
            <p:nvPr/>
          </p:nvSpPr>
          <p:spPr>
            <a:xfrm>
              <a:off x="5760171" y="2241950"/>
              <a:ext cx="1466349" cy="1880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pc="100" smtClean="0">
                  <a:solidFill>
                    <a:schemeClr val="bg1"/>
                  </a:solidFill>
                </a:rPr>
                <a:t>产品功能模</a:t>
              </a:r>
              <a:r>
                <a:rPr lang="zh-CN" altLang="en-US" spc="100">
                  <a:solidFill>
                    <a:schemeClr val="bg1"/>
                  </a:solidFill>
                </a:rPr>
                <a:t>块</a:t>
              </a:r>
              <a:endParaRPr lang="zh-CN" altLang="en-US" spc="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330752" y="3200056"/>
            <a:ext cx="542211" cy="619858"/>
            <a:chOff x="4756955" y="2147040"/>
            <a:chExt cx="410206" cy="312048"/>
          </a:xfrm>
        </p:grpSpPr>
        <p:sp>
          <p:nvSpPr>
            <p:cNvPr id="48" name="圆角矩形 47"/>
            <p:cNvSpPr/>
            <p:nvPr/>
          </p:nvSpPr>
          <p:spPr>
            <a:xfrm>
              <a:off x="4756955" y="2147040"/>
              <a:ext cx="410206" cy="312048"/>
            </a:xfrm>
            <a:prstGeom prst="roundRect">
              <a:avLst/>
            </a:prstGeom>
            <a:solidFill>
              <a:srgbClr val="F18E53"/>
            </a:solidFill>
            <a:ln w="12700">
              <a:solidFill>
                <a:schemeClr val="bg1"/>
              </a:solidFill>
            </a:ln>
            <a:effectLst>
              <a:outerShdw blurRad="419100" dist="190500" dir="2700000" sx="90000" sy="9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" name="TextBox 76"/>
            <p:cNvSpPr txBox="1"/>
            <p:nvPr/>
          </p:nvSpPr>
          <p:spPr>
            <a:xfrm>
              <a:off x="4809913" y="2235807"/>
              <a:ext cx="357248" cy="185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mtClean="0">
                  <a:solidFill>
                    <a:schemeClr val="bg1"/>
                  </a:solidFill>
                  <a:latin typeface="DIN Mittelschrift Std" pitchFamily="50" charset="0"/>
                  <a:ea typeface="方正宋黑繁体" panose="03000509000000000000" pitchFamily="65" charset="-122"/>
                  <a:cs typeface="Arial Unicode MS" panose="020B0604020202020204" pitchFamily="34" charset="-122"/>
                </a:rPr>
                <a:t>03</a:t>
              </a:r>
              <a:endParaRPr lang="zh-CN" altLang="en-US" dirty="0">
                <a:solidFill>
                  <a:schemeClr val="bg1"/>
                </a:solidFill>
                <a:latin typeface="DIN Mittelschrift Std" pitchFamily="50" charset="0"/>
                <a:ea typeface="方正宋黑繁体" panose="03000509000000000000" pitchFamily="65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053325" y="3204819"/>
            <a:ext cx="2751924" cy="612897"/>
            <a:chOff x="5305214" y="2177521"/>
            <a:chExt cx="2376264" cy="312048"/>
          </a:xfrm>
          <a:solidFill>
            <a:srgbClr val="F18E53"/>
          </a:solidFill>
        </p:grpSpPr>
        <p:sp>
          <p:nvSpPr>
            <p:cNvPr id="55" name="圆角矩形 54"/>
            <p:cNvSpPr/>
            <p:nvPr/>
          </p:nvSpPr>
          <p:spPr>
            <a:xfrm>
              <a:off x="5305214" y="2177521"/>
              <a:ext cx="2376264" cy="312048"/>
            </a:xfrm>
            <a:prstGeom prst="roundRect">
              <a:avLst/>
            </a:prstGeom>
            <a:grpFill/>
            <a:ln w="12700">
              <a:solidFill>
                <a:schemeClr val="bg1"/>
              </a:solidFill>
            </a:ln>
            <a:effectLst>
              <a:outerShdw blurRad="419100" dist="190500" dir="2700000" sx="90000" sy="9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6" name="TextBox 19"/>
            <p:cNvSpPr txBox="1"/>
            <p:nvPr/>
          </p:nvSpPr>
          <p:spPr>
            <a:xfrm>
              <a:off x="5916247" y="2241950"/>
              <a:ext cx="998457" cy="18804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pc="100">
                  <a:solidFill>
                    <a:schemeClr val="bg1"/>
                  </a:solidFill>
                </a:rPr>
                <a:t>合</a:t>
              </a:r>
              <a:r>
                <a:rPr lang="zh-CN" altLang="en-US" spc="100" smtClean="0">
                  <a:solidFill>
                    <a:schemeClr val="bg1"/>
                  </a:solidFill>
                </a:rPr>
                <a:t>作伙伴</a:t>
              </a:r>
              <a:endParaRPr lang="zh-CN" altLang="en-US" spc="1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3889 L -4.58333E-6 -0.14814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30000" decel="3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58333E-6 0.03843 L -4.58333E-6 -3.7037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26" dur="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36" dur="75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46" dur="750" spd="-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8" grpId="1" animBg="1"/>
      <p:bldP spid="88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8"/>
          <p:cNvSpPr/>
          <p:nvPr/>
        </p:nvSpPr>
        <p:spPr bwMode="auto">
          <a:xfrm>
            <a:off x="3489337" y="507309"/>
            <a:ext cx="2174588" cy="268415"/>
          </a:xfrm>
          <a:custGeom>
            <a:avLst/>
            <a:gdLst>
              <a:gd name="T0" fmla="*/ 2041 w 5248"/>
              <a:gd name="T1" fmla="*/ 0 h 600"/>
              <a:gd name="T2" fmla="*/ 3207 w 5248"/>
              <a:gd name="T3" fmla="*/ 0 h 600"/>
              <a:gd name="T4" fmla="*/ 4948 w 5248"/>
              <a:gd name="T5" fmla="*/ 0 h 600"/>
              <a:gd name="T6" fmla="*/ 5248 w 5248"/>
              <a:gd name="T7" fmla="*/ 300 h 600"/>
              <a:gd name="T8" fmla="*/ 4948 w 5248"/>
              <a:gd name="T9" fmla="*/ 600 h 600"/>
              <a:gd name="T10" fmla="*/ 3207 w 5248"/>
              <a:gd name="T11" fmla="*/ 600 h 600"/>
              <a:gd name="T12" fmla="*/ 2041 w 5248"/>
              <a:gd name="T13" fmla="*/ 600 h 600"/>
              <a:gd name="T14" fmla="*/ 300 w 5248"/>
              <a:gd name="T15" fmla="*/ 600 h 600"/>
              <a:gd name="T16" fmla="*/ 0 w 5248"/>
              <a:gd name="T17" fmla="*/ 300 h 600"/>
              <a:gd name="T18" fmla="*/ 300 w 5248"/>
              <a:gd name="T19" fmla="*/ 0 h 600"/>
              <a:gd name="T20" fmla="*/ 2041 w 5248"/>
              <a:gd name="T21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48" h="600">
                <a:moveTo>
                  <a:pt x="2041" y="0"/>
                </a:moveTo>
                <a:lnTo>
                  <a:pt x="3207" y="0"/>
                </a:lnTo>
                <a:lnTo>
                  <a:pt x="4948" y="0"/>
                </a:lnTo>
                <a:lnTo>
                  <a:pt x="5248" y="300"/>
                </a:lnTo>
                <a:lnTo>
                  <a:pt x="4948" y="600"/>
                </a:lnTo>
                <a:lnTo>
                  <a:pt x="3207" y="600"/>
                </a:lnTo>
                <a:lnTo>
                  <a:pt x="2041" y="600"/>
                </a:lnTo>
                <a:lnTo>
                  <a:pt x="300" y="600"/>
                </a:lnTo>
                <a:lnTo>
                  <a:pt x="0" y="300"/>
                </a:lnTo>
                <a:lnTo>
                  <a:pt x="300" y="0"/>
                </a:lnTo>
                <a:lnTo>
                  <a:pt x="2041" y="0"/>
                </a:lnTo>
                <a:close/>
              </a:path>
            </a:pathLst>
          </a:custGeom>
          <a:solidFill>
            <a:srgbClr val="F39E66"/>
          </a:solidFill>
          <a:ln w="12700">
            <a:solidFill>
              <a:schemeClr val="bg1"/>
            </a:solidFill>
          </a:ln>
          <a:effectLst>
            <a:outerShdw blurRad="279400" dist="292100" dir="2700000" sx="98000" sy="98000" algn="tl" rotWithShape="0">
              <a:schemeClr val="tx1">
                <a:lumMod val="50000"/>
                <a:lumOff val="50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TextBox 44"/>
          <p:cNvSpPr txBox="1"/>
          <p:nvPr/>
        </p:nvSpPr>
        <p:spPr>
          <a:xfrm>
            <a:off x="3739412" y="506420"/>
            <a:ext cx="1764364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50" spc="70" smtClean="0">
                <a:solidFill>
                  <a:schemeClr val="bg1"/>
                </a:solidFill>
                <a:latin typeface="+mj-ea"/>
                <a:ea typeface="+mj-ea"/>
              </a:rPr>
              <a:t>与传统会员系统的区别</a:t>
            </a:r>
            <a:endParaRPr lang="zh-CN" altLang="en-US" sz="1150" spc="7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16371" y="1950601"/>
            <a:ext cx="3226843" cy="511143"/>
            <a:chOff x="849211" y="1790452"/>
            <a:chExt cx="3226843" cy="511143"/>
          </a:xfrm>
        </p:grpSpPr>
        <p:sp>
          <p:nvSpPr>
            <p:cNvPr id="37" name="TextBox 73"/>
            <p:cNvSpPr txBox="1"/>
            <p:nvPr/>
          </p:nvSpPr>
          <p:spPr>
            <a:xfrm>
              <a:off x="1596740" y="1861358"/>
              <a:ext cx="2479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/>
                <a:t>支</a:t>
              </a:r>
              <a:r>
                <a:rPr lang="zh-CN" altLang="en-US" sz="1800" smtClean="0"/>
                <a:t>付转会</a:t>
              </a:r>
              <a:r>
                <a:rPr lang="zh-CN" altLang="en-US" sz="1800"/>
                <a:t>员，开卡率高</a:t>
              </a:r>
            </a:p>
          </p:txBody>
        </p:sp>
        <p:sp>
          <p:nvSpPr>
            <p:cNvPr id="46" name="矩形 45"/>
            <p:cNvSpPr/>
            <p:nvPr/>
          </p:nvSpPr>
          <p:spPr bwMode="auto">
            <a:xfrm>
              <a:off x="1461940" y="1861358"/>
              <a:ext cx="45719" cy="369332"/>
            </a:xfrm>
            <a:prstGeom prst="rect">
              <a:avLst/>
            </a:prstGeom>
            <a:solidFill>
              <a:srgbClr val="ED8741"/>
            </a:solidFill>
            <a:ln w="9525">
              <a:solidFill>
                <a:schemeClr val="bg1"/>
              </a:solidFill>
            </a:ln>
            <a:effectLst>
              <a:outerShdw blurRad="101600" dir="2700000" sx="69000" sy="69000" algn="tl" rotWithShape="0">
                <a:schemeClr val="tx1">
                  <a:lumMod val="50000"/>
                  <a:lumOff val="50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2" name="Freeform 7"/>
            <p:cNvSpPr/>
            <p:nvPr/>
          </p:nvSpPr>
          <p:spPr bwMode="auto">
            <a:xfrm>
              <a:off x="849211" y="1790452"/>
              <a:ext cx="468659" cy="511143"/>
            </a:xfrm>
            <a:custGeom>
              <a:avLst/>
              <a:gdLst>
                <a:gd name="T0" fmla="*/ 186 w 423"/>
                <a:gd name="T1" fmla="*/ 7 h 485"/>
                <a:gd name="T2" fmla="*/ 237 w 423"/>
                <a:gd name="T3" fmla="*/ 7 h 485"/>
                <a:gd name="T4" fmla="*/ 398 w 423"/>
                <a:gd name="T5" fmla="*/ 88 h 485"/>
                <a:gd name="T6" fmla="*/ 423 w 423"/>
                <a:gd name="T7" fmla="*/ 129 h 485"/>
                <a:gd name="T8" fmla="*/ 423 w 423"/>
                <a:gd name="T9" fmla="*/ 356 h 485"/>
                <a:gd name="T10" fmla="*/ 398 w 423"/>
                <a:gd name="T11" fmla="*/ 397 h 485"/>
                <a:gd name="T12" fmla="*/ 237 w 423"/>
                <a:gd name="T13" fmla="*/ 478 h 485"/>
                <a:gd name="T14" fmla="*/ 186 w 423"/>
                <a:gd name="T15" fmla="*/ 478 h 485"/>
                <a:gd name="T16" fmla="*/ 25 w 423"/>
                <a:gd name="T17" fmla="*/ 397 h 485"/>
                <a:gd name="T18" fmla="*/ 0 w 423"/>
                <a:gd name="T19" fmla="*/ 356 h 485"/>
                <a:gd name="T20" fmla="*/ 0 w 423"/>
                <a:gd name="T21" fmla="*/ 129 h 485"/>
                <a:gd name="T22" fmla="*/ 25 w 423"/>
                <a:gd name="T23" fmla="*/ 88 h 485"/>
                <a:gd name="T24" fmla="*/ 186 w 423"/>
                <a:gd name="T25" fmla="*/ 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485">
                  <a:moveTo>
                    <a:pt x="186" y="7"/>
                  </a:moveTo>
                  <a:cubicBezTo>
                    <a:pt x="200" y="0"/>
                    <a:pt x="223" y="0"/>
                    <a:pt x="237" y="7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412" y="95"/>
                    <a:pt x="423" y="114"/>
                    <a:pt x="423" y="129"/>
                  </a:cubicBezTo>
                  <a:cubicBezTo>
                    <a:pt x="423" y="356"/>
                    <a:pt x="423" y="356"/>
                    <a:pt x="423" y="356"/>
                  </a:cubicBezTo>
                  <a:cubicBezTo>
                    <a:pt x="423" y="372"/>
                    <a:pt x="412" y="390"/>
                    <a:pt x="398" y="397"/>
                  </a:cubicBezTo>
                  <a:cubicBezTo>
                    <a:pt x="237" y="478"/>
                    <a:pt x="237" y="478"/>
                    <a:pt x="237" y="478"/>
                  </a:cubicBezTo>
                  <a:cubicBezTo>
                    <a:pt x="223" y="485"/>
                    <a:pt x="200" y="485"/>
                    <a:pt x="186" y="478"/>
                  </a:cubicBezTo>
                  <a:cubicBezTo>
                    <a:pt x="25" y="397"/>
                    <a:pt x="25" y="397"/>
                    <a:pt x="25" y="397"/>
                  </a:cubicBezTo>
                  <a:cubicBezTo>
                    <a:pt x="11" y="390"/>
                    <a:pt x="0" y="372"/>
                    <a:pt x="0" y="356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14"/>
                    <a:pt x="11" y="95"/>
                    <a:pt x="25" y="88"/>
                  </a:cubicBezTo>
                  <a:lnTo>
                    <a:pt x="186" y="7"/>
                  </a:lnTo>
                  <a:close/>
                </a:path>
              </a:pathLst>
            </a:custGeom>
            <a:solidFill>
              <a:srgbClr val="F18E53"/>
            </a:solidFill>
            <a:ln w="12700">
              <a:solidFill>
                <a:schemeClr val="bg1"/>
              </a:solidFill>
            </a:ln>
            <a:effectLst>
              <a:outerShdw blurRad="419100" dist="190500" dir="2700000" sx="90000" sy="9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b="1" smtClean="0"/>
                <a:t>01</a:t>
              </a:r>
              <a:endParaRPr lang="zh-CN" altLang="en-US" b="1"/>
            </a:p>
          </p:txBody>
        </p:sp>
      </p:grpSp>
      <p:sp>
        <p:nvSpPr>
          <p:cNvPr id="73" name="TextBox 22"/>
          <p:cNvSpPr txBox="1"/>
          <p:nvPr/>
        </p:nvSpPr>
        <p:spPr>
          <a:xfrm>
            <a:off x="2837948" y="1027751"/>
            <a:ext cx="3567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18E53"/>
                </a:solidFill>
              </a:rPr>
              <a:t>电子会员系统取代传统会员系统是必然趋势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916371" y="2895241"/>
            <a:ext cx="3226843" cy="511143"/>
            <a:chOff x="849211" y="1790452"/>
            <a:chExt cx="3226843" cy="511143"/>
          </a:xfrm>
        </p:grpSpPr>
        <p:sp>
          <p:nvSpPr>
            <p:cNvPr id="75" name="TextBox 73"/>
            <p:cNvSpPr txBox="1"/>
            <p:nvPr/>
          </p:nvSpPr>
          <p:spPr>
            <a:xfrm>
              <a:off x="1596740" y="1861358"/>
              <a:ext cx="2479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/>
                <a:t>实</a:t>
              </a:r>
              <a:r>
                <a:rPr lang="zh-CN" altLang="en-US" sz="1800" smtClean="0"/>
                <a:t>现门店与会员的链接</a:t>
              </a:r>
              <a:endParaRPr lang="zh-CN" altLang="en-US" sz="1800"/>
            </a:p>
          </p:txBody>
        </p:sp>
        <p:sp>
          <p:nvSpPr>
            <p:cNvPr id="76" name="矩形 75"/>
            <p:cNvSpPr/>
            <p:nvPr/>
          </p:nvSpPr>
          <p:spPr bwMode="auto">
            <a:xfrm>
              <a:off x="1461940" y="1861358"/>
              <a:ext cx="45719" cy="369332"/>
            </a:xfrm>
            <a:prstGeom prst="rect">
              <a:avLst/>
            </a:prstGeom>
            <a:solidFill>
              <a:srgbClr val="ED8741"/>
            </a:solidFill>
            <a:ln w="9525">
              <a:solidFill>
                <a:schemeClr val="bg1"/>
              </a:solidFill>
            </a:ln>
            <a:effectLst>
              <a:outerShdw blurRad="101600" dir="2700000" sx="69000" sy="69000" algn="tl" rotWithShape="0">
                <a:schemeClr val="tx1">
                  <a:lumMod val="50000"/>
                  <a:lumOff val="50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77" name="Freeform 7"/>
            <p:cNvSpPr/>
            <p:nvPr/>
          </p:nvSpPr>
          <p:spPr bwMode="auto">
            <a:xfrm>
              <a:off x="849211" y="1790452"/>
              <a:ext cx="468659" cy="511143"/>
            </a:xfrm>
            <a:custGeom>
              <a:avLst/>
              <a:gdLst>
                <a:gd name="T0" fmla="*/ 186 w 423"/>
                <a:gd name="T1" fmla="*/ 7 h 485"/>
                <a:gd name="T2" fmla="*/ 237 w 423"/>
                <a:gd name="T3" fmla="*/ 7 h 485"/>
                <a:gd name="T4" fmla="*/ 398 w 423"/>
                <a:gd name="T5" fmla="*/ 88 h 485"/>
                <a:gd name="T6" fmla="*/ 423 w 423"/>
                <a:gd name="T7" fmla="*/ 129 h 485"/>
                <a:gd name="T8" fmla="*/ 423 w 423"/>
                <a:gd name="T9" fmla="*/ 356 h 485"/>
                <a:gd name="T10" fmla="*/ 398 w 423"/>
                <a:gd name="T11" fmla="*/ 397 h 485"/>
                <a:gd name="T12" fmla="*/ 237 w 423"/>
                <a:gd name="T13" fmla="*/ 478 h 485"/>
                <a:gd name="T14" fmla="*/ 186 w 423"/>
                <a:gd name="T15" fmla="*/ 478 h 485"/>
                <a:gd name="T16" fmla="*/ 25 w 423"/>
                <a:gd name="T17" fmla="*/ 397 h 485"/>
                <a:gd name="T18" fmla="*/ 0 w 423"/>
                <a:gd name="T19" fmla="*/ 356 h 485"/>
                <a:gd name="T20" fmla="*/ 0 w 423"/>
                <a:gd name="T21" fmla="*/ 129 h 485"/>
                <a:gd name="T22" fmla="*/ 25 w 423"/>
                <a:gd name="T23" fmla="*/ 88 h 485"/>
                <a:gd name="T24" fmla="*/ 186 w 423"/>
                <a:gd name="T25" fmla="*/ 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485">
                  <a:moveTo>
                    <a:pt x="186" y="7"/>
                  </a:moveTo>
                  <a:cubicBezTo>
                    <a:pt x="200" y="0"/>
                    <a:pt x="223" y="0"/>
                    <a:pt x="237" y="7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412" y="95"/>
                    <a:pt x="423" y="114"/>
                    <a:pt x="423" y="129"/>
                  </a:cubicBezTo>
                  <a:cubicBezTo>
                    <a:pt x="423" y="356"/>
                    <a:pt x="423" y="356"/>
                    <a:pt x="423" y="356"/>
                  </a:cubicBezTo>
                  <a:cubicBezTo>
                    <a:pt x="423" y="372"/>
                    <a:pt x="412" y="390"/>
                    <a:pt x="398" y="397"/>
                  </a:cubicBezTo>
                  <a:cubicBezTo>
                    <a:pt x="237" y="478"/>
                    <a:pt x="237" y="478"/>
                    <a:pt x="237" y="478"/>
                  </a:cubicBezTo>
                  <a:cubicBezTo>
                    <a:pt x="223" y="485"/>
                    <a:pt x="200" y="485"/>
                    <a:pt x="186" y="478"/>
                  </a:cubicBezTo>
                  <a:cubicBezTo>
                    <a:pt x="25" y="397"/>
                    <a:pt x="25" y="397"/>
                    <a:pt x="25" y="397"/>
                  </a:cubicBezTo>
                  <a:cubicBezTo>
                    <a:pt x="11" y="390"/>
                    <a:pt x="0" y="372"/>
                    <a:pt x="0" y="356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14"/>
                    <a:pt x="11" y="95"/>
                    <a:pt x="25" y="88"/>
                  </a:cubicBezTo>
                  <a:lnTo>
                    <a:pt x="186" y="7"/>
                  </a:lnTo>
                  <a:close/>
                </a:path>
              </a:pathLst>
            </a:custGeom>
            <a:solidFill>
              <a:srgbClr val="F18E53"/>
            </a:solidFill>
            <a:ln w="12700">
              <a:solidFill>
                <a:schemeClr val="bg1"/>
              </a:solidFill>
            </a:ln>
            <a:effectLst>
              <a:outerShdw blurRad="419100" dist="190500" dir="2700000" sx="90000" sy="9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b="1" smtClean="0"/>
                <a:t>02</a:t>
              </a:r>
              <a:endParaRPr lang="zh-CN" altLang="en-US" b="1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916371" y="3839881"/>
            <a:ext cx="3226843" cy="511143"/>
            <a:chOff x="849211" y="1790452"/>
            <a:chExt cx="3226843" cy="511143"/>
          </a:xfrm>
        </p:grpSpPr>
        <p:sp>
          <p:nvSpPr>
            <p:cNvPr id="83" name="TextBox 73"/>
            <p:cNvSpPr txBox="1"/>
            <p:nvPr/>
          </p:nvSpPr>
          <p:spPr>
            <a:xfrm>
              <a:off x="1596740" y="1861358"/>
              <a:ext cx="2479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smtClean="0"/>
                <a:t>自带营销功能</a:t>
              </a:r>
              <a:endParaRPr lang="zh-CN" altLang="en-US" sz="1800"/>
            </a:p>
          </p:txBody>
        </p:sp>
        <p:sp>
          <p:nvSpPr>
            <p:cNvPr id="89" name="矩形 88"/>
            <p:cNvSpPr/>
            <p:nvPr/>
          </p:nvSpPr>
          <p:spPr bwMode="auto">
            <a:xfrm>
              <a:off x="1461940" y="1861358"/>
              <a:ext cx="45719" cy="369332"/>
            </a:xfrm>
            <a:prstGeom prst="rect">
              <a:avLst/>
            </a:prstGeom>
            <a:solidFill>
              <a:srgbClr val="ED8741"/>
            </a:solidFill>
            <a:ln w="9525">
              <a:solidFill>
                <a:schemeClr val="bg1"/>
              </a:solidFill>
            </a:ln>
            <a:effectLst>
              <a:outerShdw blurRad="101600" dir="2700000" sx="69000" sy="69000" algn="tl" rotWithShape="0">
                <a:schemeClr val="tx1">
                  <a:lumMod val="50000"/>
                  <a:lumOff val="50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0" name="Freeform 7"/>
            <p:cNvSpPr/>
            <p:nvPr/>
          </p:nvSpPr>
          <p:spPr bwMode="auto">
            <a:xfrm>
              <a:off x="849211" y="1790452"/>
              <a:ext cx="468659" cy="511143"/>
            </a:xfrm>
            <a:custGeom>
              <a:avLst/>
              <a:gdLst>
                <a:gd name="T0" fmla="*/ 186 w 423"/>
                <a:gd name="T1" fmla="*/ 7 h 485"/>
                <a:gd name="T2" fmla="*/ 237 w 423"/>
                <a:gd name="T3" fmla="*/ 7 h 485"/>
                <a:gd name="T4" fmla="*/ 398 w 423"/>
                <a:gd name="T5" fmla="*/ 88 h 485"/>
                <a:gd name="T6" fmla="*/ 423 w 423"/>
                <a:gd name="T7" fmla="*/ 129 h 485"/>
                <a:gd name="T8" fmla="*/ 423 w 423"/>
                <a:gd name="T9" fmla="*/ 356 h 485"/>
                <a:gd name="T10" fmla="*/ 398 w 423"/>
                <a:gd name="T11" fmla="*/ 397 h 485"/>
                <a:gd name="T12" fmla="*/ 237 w 423"/>
                <a:gd name="T13" fmla="*/ 478 h 485"/>
                <a:gd name="T14" fmla="*/ 186 w 423"/>
                <a:gd name="T15" fmla="*/ 478 h 485"/>
                <a:gd name="T16" fmla="*/ 25 w 423"/>
                <a:gd name="T17" fmla="*/ 397 h 485"/>
                <a:gd name="T18" fmla="*/ 0 w 423"/>
                <a:gd name="T19" fmla="*/ 356 h 485"/>
                <a:gd name="T20" fmla="*/ 0 w 423"/>
                <a:gd name="T21" fmla="*/ 129 h 485"/>
                <a:gd name="T22" fmla="*/ 25 w 423"/>
                <a:gd name="T23" fmla="*/ 88 h 485"/>
                <a:gd name="T24" fmla="*/ 186 w 423"/>
                <a:gd name="T25" fmla="*/ 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485">
                  <a:moveTo>
                    <a:pt x="186" y="7"/>
                  </a:moveTo>
                  <a:cubicBezTo>
                    <a:pt x="200" y="0"/>
                    <a:pt x="223" y="0"/>
                    <a:pt x="237" y="7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412" y="95"/>
                    <a:pt x="423" y="114"/>
                    <a:pt x="423" y="129"/>
                  </a:cubicBezTo>
                  <a:cubicBezTo>
                    <a:pt x="423" y="356"/>
                    <a:pt x="423" y="356"/>
                    <a:pt x="423" y="356"/>
                  </a:cubicBezTo>
                  <a:cubicBezTo>
                    <a:pt x="423" y="372"/>
                    <a:pt x="412" y="390"/>
                    <a:pt x="398" y="397"/>
                  </a:cubicBezTo>
                  <a:cubicBezTo>
                    <a:pt x="237" y="478"/>
                    <a:pt x="237" y="478"/>
                    <a:pt x="237" y="478"/>
                  </a:cubicBezTo>
                  <a:cubicBezTo>
                    <a:pt x="223" y="485"/>
                    <a:pt x="200" y="485"/>
                    <a:pt x="186" y="478"/>
                  </a:cubicBezTo>
                  <a:cubicBezTo>
                    <a:pt x="25" y="397"/>
                    <a:pt x="25" y="397"/>
                    <a:pt x="25" y="397"/>
                  </a:cubicBezTo>
                  <a:cubicBezTo>
                    <a:pt x="11" y="390"/>
                    <a:pt x="0" y="372"/>
                    <a:pt x="0" y="356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14"/>
                    <a:pt x="11" y="95"/>
                    <a:pt x="25" y="88"/>
                  </a:cubicBezTo>
                  <a:lnTo>
                    <a:pt x="186" y="7"/>
                  </a:lnTo>
                  <a:close/>
                </a:path>
              </a:pathLst>
            </a:custGeom>
            <a:solidFill>
              <a:srgbClr val="F18E53"/>
            </a:solidFill>
            <a:ln w="12700">
              <a:solidFill>
                <a:schemeClr val="bg1"/>
              </a:solidFill>
            </a:ln>
            <a:effectLst>
              <a:outerShdw blurRad="419100" dist="190500" dir="2700000" sx="90000" sy="9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b="1" smtClean="0"/>
                <a:t>03</a:t>
              </a:r>
              <a:endParaRPr lang="zh-CN" altLang="en-US" b="1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5057001" y="1950601"/>
            <a:ext cx="3451569" cy="511143"/>
            <a:chOff x="849211" y="1790452"/>
            <a:chExt cx="3451569" cy="511143"/>
          </a:xfrm>
        </p:grpSpPr>
        <p:sp>
          <p:nvSpPr>
            <p:cNvPr id="92" name="TextBox 73"/>
            <p:cNvSpPr txBox="1"/>
            <p:nvPr/>
          </p:nvSpPr>
          <p:spPr>
            <a:xfrm>
              <a:off x="1596739" y="1861358"/>
              <a:ext cx="27040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smtClean="0"/>
                <a:t>可不断接入当前最新技术</a:t>
              </a:r>
              <a:endParaRPr lang="zh-CN" altLang="en-US" sz="1800"/>
            </a:p>
          </p:txBody>
        </p:sp>
        <p:sp>
          <p:nvSpPr>
            <p:cNvPr id="93" name="矩形 92"/>
            <p:cNvSpPr/>
            <p:nvPr/>
          </p:nvSpPr>
          <p:spPr bwMode="auto">
            <a:xfrm>
              <a:off x="1461940" y="1861358"/>
              <a:ext cx="45719" cy="369332"/>
            </a:xfrm>
            <a:prstGeom prst="rect">
              <a:avLst/>
            </a:prstGeom>
            <a:solidFill>
              <a:srgbClr val="ED8741"/>
            </a:solidFill>
            <a:ln w="9525">
              <a:solidFill>
                <a:schemeClr val="bg1"/>
              </a:solidFill>
            </a:ln>
            <a:effectLst>
              <a:outerShdw blurRad="101600" dir="2700000" sx="69000" sy="69000" algn="tl" rotWithShape="0">
                <a:schemeClr val="tx1">
                  <a:lumMod val="50000"/>
                  <a:lumOff val="50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4" name="Freeform 7"/>
            <p:cNvSpPr/>
            <p:nvPr/>
          </p:nvSpPr>
          <p:spPr bwMode="auto">
            <a:xfrm>
              <a:off x="849211" y="1790452"/>
              <a:ext cx="468659" cy="511143"/>
            </a:xfrm>
            <a:custGeom>
              <a:avLst/>
              <a:gdLst>
                <a:gd name="T0" fmla="*/ 186 w 423"/>
                <a:gd name="T1" fmla="*/ 7 h 485"/>
                <a:gd name="T2" fmla="*/ 237 w 423"/>
                <a:gd name="T3" fmla="*/ 7 h 485"/>
                <a:gd name="T4" fmla="*/ 398 w 423"/>
                <a:gd name="T5" fmla="*/ 88 h 485"/>
                <a:gd name="T6" fmla="*/ 423 w 423"/>
                <a:gd name="T7" fmla="*/ 129 h 485"/>
                <a:gd name="T8" fmla="*/ 423 w 423"/>
                <a:gd name="T9" fmla="*/ 356 h 485"/>
                <a:gd name="T10" fmla="*/ 398 w 423"/>
                <a:gd name="T11" fmla="*/ 397 h 485"/>
                <a:gd name="T12" fmla="*/ 237 w 423"/>
                <a:gd name="T13" fmla="*/ 478 h 485"/>
                <a:gd name="T14" fmla="*/ 186 w 423"/>
                <a:gd name="T15" fmla="*/ 478 h 485"/>
                <a:gd name="T16" fmla="*/ 25 w 423"/>
                <a:gd name="T17" fmla="*/ 397 h 485"/>
                <a:gd name="T18" fmla="*/ 0 w 423"/>
                <a:gd name="T19" fmla="*/ 356 h 485"/>
                <a:gd name="T20" fmla="*/ 0 w 423"/>
                <a:gd name="T21" fmla="*/ 129 h 485"/>
                <a:gd name="T22" fmla="*/ 25 w 423"/>
                <a:gd name="T23" fmla="*/ 88 h 485"/>
                <a:gd name="T24" fmla="*/ 186 w 423"/>
                <a:gd name="T25" fmla="*/ 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485">
                  <a:moveTo>
                    <a:pt x="186" y="7"/>
                  </a:moveTo>
                  <a:cubicBezTo>
                    <a:pt x="200" y="0"/>
                    <a:pt x="223" y="0"/>
                    <a:pt x="237" y="7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412" y="95"/>
                    <a:pt x="423" y="114"/>
                    <a:pt x="423" y="129"/>
                  </a:cubicBezTo>
                  <a:cubicBezTo>
                    <a:pt x="423" y="356"/>
                    <a:pt x="423" y="356"/>
                    <a:pt x="423" y="356"/>
                  </a:cubicBezTo>
                  <a:cubicBezTo>
                    <a:pt x="423" y="372"/>
                    <a:pt x="412" y="390"/>
                    <a:pt x="398" y="397"/>
                  </a:cubicBezTo>
                  <a:cubicBezTo>
                    <a:pt x="237" y="478"/>
                    <a:pt x="237" y="478"/>
                    <a:pt x="237" y="478"/>
                  </a:cubicBezTo>
                  <a:cubicBezTo>
                    <a:pt x="223" y="485"/>
                    <a:pt x="200" y="485"/>
                    <a:pt x="186" y="478"/>
                  </a:cubicBezTo>
                  <a:cubicBezTo>
                    <a:pt x="25" y="397"/>
                    <a:pt x="25" y="397"/>
                    <a:pt x="25" y="397"/>
                  </a:cubicBezTo>
                  <a:cubicBezTo>
                    <a:pt x="11" y="390"/>
                    <a:pt x="0" y="372"/>
                    <a:pt x="0" y="356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14"/>
                    <a:pt x="11" y="95"/>
                    <a:pt x="25" y="88"/>
                  </a:cubicBezTo>
                  <a:lnTo>
                    <a:pt x="186" y="7"/>
                  </a:lnTo>
                  <a:close/>
                </a:path>
              </a:pathLst>
            </a:custGeom>
            <a:solidFill>
              <a:srgbClr val="F18E53"/>
            </a:solidFill>
            <a:ln w="12700">
              <a:solidFill>
                <a:schemeClr val="bg1"/>
              </a:solidFill>
            </a:ln>
            <a:effectLst>
              <a:outerShdw blurRad="419100" dist="190500" dir="2700000" sx="90000" sy="9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b="1" smtClean="0"/>
                <a:t>04</a:t>
              </a:r>
              <a:endParaRPr lang="zh-CN" altLang="en-US" b="1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5057001" y="2895241"/>
            <a:ext cx="3226843" cy="511143"/>
            <a:chOff x="849211" y="1790452"/>
            <a:chExt cx="3226843" cy="511143"/>
          </a:xfrm>
        </p:grpSpPr>
        <p:sp>
          <p:nvSpPr>
            <p:cNvPr id="96" name="TextBox 73"/>
            <p:cNvSpPr txBox="1"/>
            <p:nvPr/>
          </p:nvSpPr>
          <p:spPr>
            <a:xfrm>
              <a:off x="1596740" y="1861358"/>
              <a:ext cx="2479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smtClean="0"/>
                <a:t>提供大数据分析支持</a:t>
              </a:r>
              <a:endParaRPr lang="zh-CN" altLang="en-US" sz="1800"/>
            </a:p>
          </p:txBody>
        </p:sp>
        <p:sp>
          <p:nvSpPr>
            <p:cNvPr id="97" name="矩形 96"/>
            <p:cNvSpPr/>
            <p:nvPr/>
          </p:nvSpPr>
          <p:spPr bwMode="auto">
            <a:xfrm>
              <a:off x="1461940" y="1861358"/>
              <a:ext cx="45719" cy="369332"/>
            </a:xfrm>
            <a:prstGeom prst="rect">
              <a:avLst/>
            </a:prstGeom>
            <a:solidFill>
              <a:srgbClr val="ED8741"/>
            </a:solidFill>
            <a:ln w="9525">
              <a:solidFill>
                <a:schemeClr val="bg1"/>
              </a:solidFill>
            </a:ln>
            <a:effectLst>
              <a:outerShdw blurRad="101600" dir="2700000" sx="69000" sy="69000" algn="tl" rotWithShape="0">
                <a:schemeClr val="tx1">
                  <a:lumMod val="50000"/>
                  <a:lumOff val="50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>
              <a:off x="849211" y="1790452"/>
              <a:ext cx="468659" cy="511143"/>
            </a:xfrm>
            <a:custGeom>
              <a:avLst/>
              <a:gdLst>
                <a:gd name="T0" fmla="*/ 186 w 423"/>
                <a:gd name="T1" fmla="*/ 7 h 485"/>
                <a:gd name="T2" fmla="*/ 237 w 423"/>
                <a:gd name="T3" fmla="*/ 7 h 485"/>
                <a:gd name="T4" fmla="*/ 398 w 423"/>
                <a:gd name="T5" fmla="*/ 88 h 485"/>
                <a:gd name="T6" fmla="*/ 423 w 423"/>
                <a:gd name="T7" fmla="*/ 129 h 485"/>
                <a:gd name="T8" fmla="*/ 423 w 423"/>
                <a:gd name="T9" fmla="*/ 356 h 485"/>
                <a:gd name="T10" fmla="*/ 398 w 423"/>
                <a:gd name="T11" fmla="*/ 397 h 485"/>
                <a:gd name="T12" fmla="*/ 237 w 423"/>
                <a:gd name="T13" fmla="*/ 478 h 485"/>
                <a:gd name="T14" fmla="*/ 186 w 423"/>
                <a:gd name="T15" fmla="*/ 478 h 485"/>
                <a:gd name="T16" fmla="*/ 25 w 423"/>
                <a:gd name="T17" fmla="*/ 397 h 485"/>
                <a:gd name="T18" fmla="*/ 0 w 423"/>
                <a:gd name="T19" fmla="*/ 356 h 485"/>
                <a:gd name="T20" fmla="*/ 0 w 423"/>
                <a:gd name="T21" fmla="*/ 129 h 485"/>
                <a:gd name="T22" fmla="*/ 25 w 423"/>
                <a:gd name="T23" fmla="*/ 88 h 485"/>
                <a:gd name="T24" fmla="*/ 186 w 423"/>
                <a:gd name="T25" fmla="*/ 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485">
                  <a:moveTo>
                    <a:pt x="186" y="7"/>
                  </a:moveTo>
                  <a:cubicBezTo>
                    <a:pt x="200" y="0"/>
                    <a:pt x="223" y="0"/>
                    <a:pt x="237" y="7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412" y="95"/>
                    <a:pt x="423" y="114"/>
                    <a:pt x="423" y="129"/>
                  </a:cubicBezTo>
                  <a:cubicBezTo>
                    <a:pt x="423" y="356"/>
                    <a:pt x="423" y="356"/>
                    <a:pt x="423" y="356"/>
                  </a:cubicBezTo>
                  <a:cubicBezTo>
                    <a:pt x="423" y="372"/>
                    <a:pt x="412" y="390"/>
                    <a:pt x="398" y="397"/>
                  </a:cubicBezTo>
                  <a:cubicBezTo>
                    <a:pt x="237" y="478"/>
                    <a:pt x="237" y="478"/>
                    <a:pt x="237" y="478"/>
                  </a:cubicBezTo>
                  <a:cubicBezTo>
                    <a:pt x="223" y="485"/>
                    <a:pt x="200" y="485"/>
                    <a:pt x="186" y="478"/>
                  </a:cubicBezTo>
                  <a:cubicBezTo>
                    <a:pt x="25" y="397"/>
                    <a:pt x="25" y="397"/>
                    <a:pt x="25" y="397"/>
                  </a:cubicBezTo>
                  <a:cubicBezTo>
                    <a:pt x="11" y="390"/>
                    <a:pt x="0" y="372"/>
                    <a:pt x="0" y="356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14"/>
                    <a:pt x="11" y="95"/>
                    <a:pt x="25" y="88"/>
                  </a:cubicBezTo>
                  <a:lnTo>
                    <a:pt x="186" y="7"/>
                  </a:lnTo>
                  <a:close/>
                </a:path>
              </a:pathLst>
            </a:custGeom>
            <a:solidFill>
              <a:srgbClr val="F18E53"/>
            </a:solidFill>
            <a:ln w="12700">
              <a:solidFill>
                <a:schemeClr val="bg1"/>
              </a:solidFill>
            </a:ln>
            <a:effectLst>
              <a:outerShdw blurRad="419100" dist="190500" dir="2700000" sx="90000" sy="9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b="1" smtClean="0"/>
                <a:t>05</a:t>
              </a:r>
              <a:endParaRPr lang="zh-CN" altLang="en-US" b="1"/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057001" y="3839881"/>
            <a:ext cx="3226843" cy="511143"/>
            <a:chOff x="849211" y="1790452"/>
            <a:chExt cx="3226843" cy="511143"/>
          </a:xfrm>
        </p:grpSpPr>
        <p:sp>
          <p:nvSpPr>
            <p:cNvPr id="100" name="TextBox 73"/>
            <p:cNvSpPr txBox="1"/>
            <p:nvPr/>
          </p:nvSpPr>
          <p:spPr>
            <a:xfrm>
              <a:off x="1596740" y="1861358"/>
              <a:ext cx="24793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smtClean="0"/>
                <a:t>管理使用方便快捷</a:t>
              </a:r>
              <a:endParaRPr lang="zh-CN" altLang="en-US" sz="1800"/>
            </a:p>
          </p:txBody>
        </p:sp>
        <p:sp>
          <p:nvSpPr>
            <p:cNvPr id="101" name="矩形 100"/>
            <p:cNvSpPr/>
            <p:nvPr/>
          </p:nvSpPr>
          <p:spPr bwMode="auto">
            <a:xfrm>
              <a:off x="1461940" y="1861358"/>
              <a:ext cx="45719" cy="369332"/>
            </a:xfrm>
            <a:prstGeom prst="rect">
              <a:avLst/>
            </a:prstGeom>
            <a:solidFill>
              <a:srgbClr val="ED8741"/>
            </a:solidFill>
            <a:ln w="9525">
              <a:solidFill>
                <a:schemeClr val="bg1"/>
              </a:solidFill>
            </a:ln>
            <a:effectLst>
              <a:outerShdw blurRad="101600" dir="2700000" sx="69000" sy="69000" algn="tl" rotWithShape="0">
                <a:schemeClr val="tx1">
                  <a:lumMod val="50000"/>
                  <a:lumOff val="50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02" name="Freeform 7"/>
            <p:cNvSpPr/>
            <p:nvPr/>
          </p:nvSpPr>
          <p:spPr bwMode="auto">
            <a:xfrm>
              <a:off x="849211" y="1790452"/>
              <a:ext cx="468659" cy="511143"/>
            </a:xfrm>
            <a:custGeom>
              <a:avLst/>
              <a:gdLst>
                <a:gd name="T0" fmla="*/ 186 w 423"/>
                <a:gd name="T1" fmla="*/ 7 h 485"/>
                <a:gd name="T2" fmla="*/ 237 w 423"/>
                <a:gd name="T3" fmla="*/ 7 h 485"/>
                <a:gd name="T4" fmla="*/ 398 w 423"/>
                <a:gd name="T5" fmla="*/ 88 h 485"/>
                <a:gd name="T6" fmla="*/ 423 w 423"/>
                <a:gd name="T7" fmla="*/ 129 h 485"/>
                <a:gd name="T8" fmla="*/ 423 w 423"/>
                <a:gd name="T9" fmla="*/ 356 h 485"/>
                <a:gd name="T10" fmla="*/ 398 w 423"/>
                <a:gd name="T11" fmla="*/ 397 h 485"/>
                <a:gd name="T12" fmla="*/ 237 w 423"/>
                <a:gd name="T13" fmla="*/ 478 h 485"/>
                <a:gd name="T14" fmla="*/ 186 w 423"/>
                <a:gd name="T15" fmla="*/ 478 h 485"/>
                <a:gd name="T16" fmla="*/ 25 w 423"/>
                <a:gd name="T17" fmla="*/ 397 h 485"/>
                <a:gd name="T18" fmla="*/ 0 w 423"/>
                <a:gd name="T19" fmla="*/ 356 h 485"/>
                <a:gd name="T20" fmla="*/ 0 w 423"/>
                <a:gd name="T21" fmla="*/ 129 h 485"/>
                <a:gd name="T22" fmla="*/ 25 w 423"/>
                <a:gd name="T23" fmla="*/ 88 h 485"/>
                <a:gd name="T24" fmla="*/ 186 w 423"/>
                <a:gd name="T25" fmla="*/ 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485">
                  <a:moveTo>
                    <a:pt x="186" y="7"/>
                  </a:moveTo>
                  <a:cubicBezTo>
                    <a:pt x="200" y="0"/>
                    <a:pt x="223" y="0"/>
                    <a:pt x="237" y="7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412" y="95"/>
                    <a:pt x="423" y="114"/>
                    <a:pt x="423" y="129"/>
                  </a:cubicBezTo>
                  <a:cubicBezTo>
                    <a:pt x="423" y="356"/>
                    <a:pt x="423" y="356"/>
                    <a:pt x="423" y="356"/>
                  </a:cubicBezTo>
                  <a:cubicBezTo>
                    <a:pt x="423" y="372"/>
                    <a:pt x="412" y="390"/>
                    <a:pt x="398" y="397"/>
                  </a:cubicBezTo>
                  <a:cubicBezTo>
                    <a:pt x="237" y="478"/>
                    <a:pt x="237" y="478"/>
                    <a:pt x="237" y="478"/>
                  </a:cubicBezTo>
                  <a:cubicBezTo>
                    <a:pt x="223" y="485"/>
                    <a:pt x="200" y="485"/>
                    <a:pt x="186" y="478"/>
                  </a:cubicBezTo>
                  <a:cubicBezTo>
                    <a:pt x="25" y="397"/>
                    <a:pt x="25" y="397"/>
                    <a:pt x="25" y="397"/>
                  </a:cubicBezTo>
                  <a:cubicBezTo>
                    <a:pt x="11" y="390"/>
                    <a:pt x="0" y="372"/>
                    <a:pt x="0" y="356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14"/>
                    <a:pt x="11" y="95"/>
                    <a:pt x="25" y="88"/>
                  </a:cubicBezTo>
                  <a:lnTo>
                    <a:pt x="186" y="7"/>
                  </a:lnTo>
                  <a:close/>
                </a:path>
              </a:pathLst>
            </a:custGeom>
            <a:solidFill>
              <a:srgbClr val="F18E53"/>
            </a:solidFill>
            <a:ln w="12700">
              <a:solidFill>
                <a:schemeClr val="bg1"/>
              </a:solidFill>
            </a:ln>
            <a:effectLst>
              <a:outerShdw blurRad="419100" dist="190500" dir="2700000" sx="90000" sy="9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b="1" smtClean="0"/>
                <a:t>06</a:t>
              </a:r>
              <a:endParaRPr lang="zh-CN" altLang="en-US" b="1"/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2960176" y="1335528"/>
            <a:ext cx="3368298" cy="0"/>
          </a:xfrm>
          <a:prstGeom prst="line">
            <a:avLst/>
          </a:prstGeom>
          <a:ln w="12700">
            <a:solidFill>
              <a:srgbClr val="ED8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0" y="2430808"/>
            <a:ext cx="9144000" cy="25124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2000"/>
                </a:schemeClr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  <a:effectLst>
            <a:outerShdw blurRad="419100" dist="292100" dir="2700000" sx="90000" sy="90000" algn="tl" rotWithShape="0">
              <a:schemeClr val="tx1">
                <a:lumMod val="50000"/>
                <a:lumOff val="50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4" name="Freeform 8"/>
          <p:cNvSpPr/>
          <p:nvPr/>
        </p:nvSpPr>
        <p:spPr bwMode="auto">
          <a:xfrm>
            <a:off x="3489337" y="507309"/>
            <a:ext cx="2174588" cy="268415"/>
          </a:xfrm>
          <a:custGeom>
            <a:avLst/>
            <a:gdLst>
              <a:gd name="T0" fmla="*/ 2041 w 5248"/>
              <a:gd name="T1" fmla="*/ 0 h 600"/>
              <a:gd name="T2" fmla="*/ 3207 w 5248"/>
              <a:gd name="T3" fmla="*/ 0 h 600"/>
              <a:gd name="T4" fmla="*/ 4948 w 5248"/>
              <a:gd name="T5" fmla="*/ 0 h 600"/>
              <a:gd name="T6" fmla="*/ 5248 w 5248"/>
              <a:gd name="T7" fmla="*/ 300 h 600"/>
              <a:gd name="T8" fmla="*/ 4948 w 5248"/>
              <a:gd name="T9" fmla="*/ 600 h 600"/>
              <a:gd name="T10" fmla="*/ 3207 w 5248"/>
              <a:gd name="T11" fmla="*/ 600 h 600"/>
              <a:gd name="T12" fmla="*/ 2041 w 5248"/>
              <a:gd name="T13" fmla="*/ 600 h 600"/>
              <a:gd name="T14" fmla="*/ 300 w 5248"/>
              <a:gd name="T15" fmla="*/ 600 h 600"/>
              <a:gd name="T16" fmla="*/ 0 w 5248"/>
              <a:gd name="T17" fmla="*/ 300 h 600"/>
              <a:gd name="T18" fmla="*/ 300 w 5248"/>
              <a:gd name="T19" fmla="*/ 0 h 600"/>
              <a:gd name="T20" fmla="*/ 2041 w 5248"/>
              <a:gd name="T21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48" h="600">
                <a:moveTo>
                  <a:pt x="2041" y="0"/>
                </a:moveTo>
                <a:lnTo>
                  <a:pt x="3207" y="0"/>
                </a:lnTo>
                <a:lnTo>
                  <a:pt x="4948" y="0"/>
                </a:lnTo>
                <a:lnTo>
                  <a:pt x="5248" y="300"/>
                </a:lnTo>
                <a:lnTo>
                  <a:pt x="4948" y="600"/>
                </a:lnTo>
                <a:lnTo>
                  <a:pt x="3207" y="600"/>
                </a:lnTo>
                <a:lnTo>
                  <a:pt x="2041" y="600"/>
                </a:lnTo>
                <a:lnTo>
                  <a:pt x="300" y="600"/>
                </a:lnTo>
                <a:lnTo>
                  <a:pt x="0" y="300"/>
                </a:lnTo>
                <a:lnTo>
                  <a:pt x="300" y="0"/>
                </a:lnTo>
                <a:lnTo>
                  <a:pt x="2041" y="0"/>
                </a:lnTo>
                <a:close/>
              </a:path>
            </a:pathLst>
          </a:custGeom>
          <a:solidFill>
            <a:srgbClr val="ED8741"/>
          </a:solidFill>
          <a:ln w="12700">
            <a:solidFill>
              <a:schemeClr val="bg1"/>
            </a:solidFill>
          </a:ln>
          <a:effectLst>
            <a:outerShdw blurRad="279400" dist="292100" dir="2700000" sx="98000" sy="98000" algn="tl" rotWithShape="0">
              <a:schemeClr val="tx1">
                <a:lumMod val="50000"/>
                <a:lumOff val="50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TextBox 44"/>
          <p:cNvSpPr txBox="1"/>
          <p:nvPr/>
        </p:nvSpPr>
        <p:spPr>
          <a:xfrm>
            <a:off x="4014800" y="507309"/>
            <a:ext cx="1114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50" spc="70" smtClean="0">
                <a:solidFill>
                  <a:schemeClr val="bg1"/>
                </a:solidFill>
                <a:latin typeface="+mj-ea"/>
                <a:ea typeface="+mj-ea"/>
              </a:rPr>
              <a:t>会员充值系统</a:t>
            </a:r>
            <a:endParaRPr lang="zh-CN" altLang="en-US" sz="1150" spc="7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28091" y="1643305"/>
            <a:ext cx="1579800" cy="1810648"/>
            <a:chOff x="1023527" y="1330407"/>
            <a:chExt cx="1481743" cy="1698263"/>
          </a:xfrm>
        </p:grpSpPr>
        <p:sp>
          <p:nvSpPr>
            <p:cNvPr id="18" name="Freeform 7"/>
            <p:cNvSpPr/>
            <p:nvPr/>
          </p:nvSpPr>
          <p:spPr bwMode="auto">
            <a:xfrm>
              <a:off x="1023527" y="1330407"/>
              <a:ext cx="1481743" cy="1698263"/>
            </a:xfrm>
            <a:custGeom>
              <a:avLst/>
              <a:gdLst>
                <a:gd name="T0" fmla="*/ 186 w 423"/>
                <a:gd name="T1" fmla="*/ 7 h 485"/>
                <a:gd name="T2" fmla="*/ 237 w 423"/>
                <a:gd name="T3" fmla="*/ 7 h 485"/>
                <a:gd name="T4" fmla="*/ 398 w 423"/>
                <a:gd name="T5" fmla="*/ 88 h 485"/>
                <a:gd name="T6" fmla="*/ 423 w 423"/>
                <a:gd name="T7" fmla="*/ 129 h 485"/>
                <a:gd name="T8" fmla="*/ 423 w 423"/>
                <a:gd name="T9" fmla="*/ 356 h 485"/>
                <a:gd name="T10" fmla="*/ 398 w 423"/>
                <a:gd name="T11" fmla="*/ 397 h 485"/>
                <a:gd name="T12" fmla="*/ 237 w 423"/>
                <a:gd name="T13" fmla="*/ 478 h 485"/>
                <a:gd name="T14" fmla="*/ 186 w 423"/>
                <a:gd name="T15" fmla="*/ 478 h 485"/>
                <a:gd name="T16" fmla="*/ 25 w 423"/>
                <a:gd name="T17" fmla="*/ 397 h 485"/>
                <a:gd name="T18" fmla="*/ 0 w 423"/>
                <a:gd name="T19" fmla="*/ 356 h 485"/>
                <a:gd name="T20" fmla="*/ 0 w 423"/>
                <a:gd name="T21" fmla="*/ 129 h 485"/>
                <a:gd name="T22" fmla="*/ 25 w 423"/>
                <a:gd name="T23" fmla="*/ 88 h 485"/>
                <a:gd name="T24" fmla="*/ 186 w 423"/>
                <a:gd name="T25" fmla="*/ 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485">
                  <a:moveTo>
                    <a:pt x="186" y="7"/>
                  </a:moveTo>
                  <a:cubicBezTo>
                    <a:pt x="200" y="0"/>
                    <a:pt x="223" y="0"/>
                    <a:pt x="237" y="7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412" y="95"/>
                    <a:pt x="423" y="114"/>
                    <a:pt x="423" y="129"/>
                  </a:cubicBezTo>
                  <a:cubicBezTo>
                    <a:pt x="423" y="356"/>
                    <a:pt x="423" y="356"/>
                    <a:pt x="423" y="356"/>
                  </a:cubicBezTo>
                  <a:cubicBezTo>
                    <a:pt x="423" y="372"/>
                    <a:pt x="412" y="390"/>
                    <a:pt x="398" y="397"/>
                  </a:cubicBezTo>
                  <a:cubicBezTo>
                    <a:pt x="237" y="478"/>
                    <a:pt x="237" y="478"/>
                    <a:pt x="237" y="478"/>
                  </a:cubicBezTo>
                  <a:cubicBezTo>
                    <a:pt x="223" y="485"/>
                    <a:pt x="200" y="485"/>
                    <a:pt x="186" y="478"/>
                  </a:cubicBezTo>
                  <a:cubicBezTo>
                    <a:pt x="25" y="397"/>
                    <a:pt x="25" y="397"/>
                    <a:pt x="25" y="397"/>
                  </a:cubicBezTo>
                  <a:cubicBezTo>
                    <a:pt x="11" y="390"/>
                    <a:pt x="0" y="372"/>
                    <a:pt x="0" y="356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14"/>
                    <a:pt x="11" y="95"/>
                    <a:pt x="25" y="88"/>
                  </a:cubicBezTo>
                  <a:lnTo>
                    <a:pt x="186" y="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1112182" y="1430948"/>
              <a:ext cx="1319069" cy="1511817"/>
            </a:xfrm>
            <a:custGeom>
              <a:avLst/>
              <a:gdLst>
                <a:gd name="T0" fmla="*/ 186 w 423"/>
                <a:gd name="T1" fmla="*/ 7 h 485"/>
                <a:gd name="T2" fmla="*/ 237 w 423"/>
                <a:gd name="T3" fmla="*/ 7 h 485"/>
                <a:gd name="T4" fmla="*/ 398 w 423"/>
                <a:gd name="T5" fmla="*/ 88 h 485"/>
                <a:gd name="T6" fmla="*/ 423 w 423"/>
                <a:gd name="T7" fmla="*/ 129 h 485"/>
                <a:gd name="T8" fmla="*/ 423 w 423"/>
                <a:gd name="T9" fmla="*/ 356 h 485"/>
                <a:gd name="T10" fmla="*/ 398 w 423"/>
                <a:gd name="T11" fmla="*/ 397 h 485"/>
                <a:gd name="T12" fmla="*/ 237 w 423"/>
                <a:gd name="T13" fmla="*/ 478 h 485"/>
                <a:gd name="T14" fmla="*/ 186 w 423"/>
                <a:gd name="T15" fmla="*/ 478 h 485"/>
                <a:gd name="T16" fmla="*/ 25 w 423"/>
                <a:gd name="T17" fmla="*/ 397 h 485"/>
                <a:gd name="T18" fmla="*/ 0 w 423"/>
                <a:gd name="T19" fmla="*/ 356 h 485"/>
                <a:gd name="T20" fmla="*/ 0 w 423"/>
                <a:gd name="T21" fmla="*/ 129 h 485"/>
                <a:gd name="T22" fmla="*/ 25 w 423"/>
                <a:gd name="T23" fmla="*/ 88 h 485"/>
                <a:gd name="T24" fmla="*/ 186 w 423"/>
                <a:gd name="T25" fmla="*/ 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485">
                  <a:moveTo>
                    <a:pt x="186" y="7"/>
                  </a:moveTo>
                  <a:cubicBezTo>
                    <a:pt x="200" y="0"/>
                    <a:pt x="223" y="0"/>
                    <a:pt x="237" y="7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412" y="95"/>
                    <a:pt x="423" y="114"/>
                    <a:pt x="423" y="129"/>
                  </a:cubicBezTo>
                  <a:cubicBezTo>
                    <a:pt x="423" y="356"/>
                    <a:pt x="423" y="356"/>
                    <a:pt x="423" y="356"/>
                  </a:cubicBezTo>
                  <a:cubicBezTo>
                    <a:pt x="423" y="372"/>
                    <a:pt x="412" y="390"/>
                    <a:pt x="398" y="397"/>
                  </a:cubicBezTo>
                  <a:cubicBezTo>
                    <a:pt x="237" y="478"/>
                    <a:pt x="237" y="478"/>
                    <a:pt x="237" y="478"/>
                  </a:cubicBezTo>
                  <a:cubicBezTo>
                    <a:pt x="223" y="485"/>
                    <a:pt x="200" y="485"/>
                    <a:pt x="186" y="478"/>
                  </a:cubicBezTo>
                  <a:cubicBezTo>
                    <a:pt x="25" y="397"/>
                    <a:pt x="25" y="397"/>
                    <a:pt x="25" y="397"/>
                  </a:cubicBezTo>
                  <a:cubicBezTo>
                    <a:pt x="11" y="390"/>
                    <a:pt x="0" y="372"/>
                    <a:pt x="0" y="356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14"/>
                    <a:pt x="11" y="95"/>
                    <a:pt x="25" y="88"/>
                  </a:cubicBezTo>
                  <a:lnTo>
                    <a:pt x="186" y="7"/>
                  </a:lnTo>
                  <a:close/>
                </a:path>
              </a:pathLst>
            </a:custGeom>
            <a:solidFill>
              <a:srgbClr val="ED8741"/>
            </a:solidFill>
            <a:ln w="158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2000" b="1"/>
                <a:t>充值卡</a:t>
              </a:r>
              <a:endParaRPr lang="zh-CN" altLang="en-US" sz="2000" b="1">
                <a:solidFill>
                  <a:schemeClr val="lt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278518" y="1643305"/>
            <a:ext cx="1579800" cy="1810648"/>
            <a:chOff x="1023527" y="1330407"/>
            <a:chExt cx="1481743" cy="1698263"/>
          </a:xfrm>
        </p:grpSpPr>
        <p:sp>
          <p:nvSpPr>
            <p:cNvPr id="27" name="Freeform 7"/>
            <p:cNvSpPr/>
            <p:nvPr/>
          </p:nvSpPr>
          <p:spPr bwMode="auto">
            <a:xfrm>
              <a:off x="1023527" y="1330407"/>
              <a:ext cx="1481743" cy="1698263"/>
            </a:xfrm>
            <a:custGeom>
              <a:avLst/>
              <a:gdLst>
                <a:gd name="T0" fmla="*/ 186 w 423"/>
                <a:gd name="T1" fmla="*/ 7 h 485"/>
                <a:gd name="T2" fmla="*/ 237 w 423"/>
                <a:gd name="T3" fmla="*/ 7 h 485"/>
                <a:gd name="T4" fmla="*/ 398 w 423"/>
                <a:gd name="T5" fmla="*/ 88 h 485"/>
                <a:gd name="T6" fmla="*/ 423 w 423"/>
                <a:gd name="T7" fmla="*/ 129 h 485"/>
                <a:gd name="T8" fmla="*/ 423 w 423"/>
                <a:gd name="T9" fmla="*/ 356 h 485"/>
                <a:gd name="T10" fmla="*/ 398 w 423"/>
                <a:gd name="T11" fmla="*/ 397 h 485"/>
                <a:gd name="T12" fmla="*/ 237 w 423"/>
                <a:gd name="T13" fmla="*/ 478 h 485"/>
                <a:gd name="T14" fmla="*/ 186 w 423"/>
                <a:gd name="T15" fmla="*/ 478 h 485"/>
                <a:gd name="T16" fmla="*/ 25 w 423"/>
                <a:gd name="T17" fmla="*/ 397 h 485"/>
                <a:gd name="T18" fmla="*/ 0 w 423"/>
                <a:gd name="T19" fmla="*/ 356 h 485"/>
                <a:gd name="T20" fmla="*/ 0 w 423"/>
                <a:gd name="T21" fmla="*/ 129 h 485"/>
                <a:gd name="T22" fmla="*/ 25 w 423"/>
                <a:gd name="T23" fmla="*/ 88 h 485"/>
                <a:gd name="T24" fmla="*/ 186 w 423"/>
                <a:gd name="T25" fmla="*/ 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485">
                  <a:moveTo>
                    <a:pt x="186" y="7"/>
                  </a:moveTo>
                  <a:cubicBezTo>
                    <a:pt x="200" y="0"/>
                    <a:pt x="223" y="0"/>
                    <a:pt x="237" y="7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412" y="95"/>
                    <a:pt x="423" y="114"/>
                    <a:pt x="423" y="129"/>
                  </a:cubicBezTo>
                  <a:cubicBezTo>
                    <a:pt x="423" y="356"/>
                    <a:pt x="423" y="356"/>
                    <a:pt x="423" y="356"/>
                  </a:cubicBezTo>
                  <a:cubicBezTo>
                    <a:pt x="423" y="372"/>
                    <a:pt x="412" y="390"/>
                    <a:pt x="398" y="397"/>
                  </a:cubicBezTo>
                  <a:cubicBezTo>
                    <a:pt x="237" y="478"/>
                    <a:pt x="237" y="478"/>
                    <a:pt x="237" y="478"/>
                  </a:cubicBezTo>
                  <a:cubicBezTo>
                    <a:pt x="223" y="485"/>
                    <a:pt x="200" y="485"/>
                    <a:pt x="186" y="478"/>
                  </a:cubicBezTo>
                  <a:cubicBezTo>
                    <a:pt x="25" y="397"/>
                    <a:pt x="25" y="397"/>
                    <a:pt x="25" y="397"/>
                  </a:cubicBezTo>
                  <a:cubicBezTo>
                    <a:pt x="11" y="390"/>
                    <a:pt x="0" y="372"/>
                    <a:pt x="0" y="356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14"/>
                    <a:pt x="11" y="95"/>
                    <a:pt x="25" y="88"/>
                  </a:cubicBezTo>
                  <a:lnTo>
                    <a:pt x="186" y="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8" name="Freeform 7"/>
            <p:cNvSpPr/>
            <p:nvPr/>
          </p:nvSpPr>
          <p:spPr bwMode="auto">
            <a:xfrm>
              <a:off x="1112182" y="1430948"/>
              <a:ext cx="1319069" cy="1511817"/>
            </a:xfrm>
            <a:custGeom>
              <a:avLst/>
              <a:gdLst>
                <a:gd name="T0" fmla="*/ 186 w 423"/>
                <a:gd name="T1" fmla="*/ 7 h 485"/>
                <a:gd name="T2" fmla="*/ 237 w 423"/>
                <a:gd name="T3" fmla="*/ 7 h 485"/>
                <a:gd name="T4" fmla="*/ 398 w 423"/>
                <a:gd name="T5" fmla="*/ 88 h 485"/>
                <a:gd name="T6" fmla="*/ 423 w 423"/>
                <a:gd name="T7" fmla="*/ 129 h 485"/>
                <a:gd name="T8" fmla="*/ 423 w 423"/>
                <a:gd name="T9" fmla="*/ 356 h 485"/>
                <a:gd name="T10" fmla="*/ 398 w 423"/>
                <a:gd name="T11" fmla="*/ 397 h 485"/>
                <a:gd name="T12" fmla="*/ 237 w 423"/>
                <a:gd name="T13" fmla="*/ 478 h 485"/>
                <a:gd name="T14" fmla="*/ 186 w 423"/>
                <a:gd name="T15" fmla="*/ 478 h 485"/>
                <a:gd name="T16" fmla="*/ 25 w 423"/>
                <a:gd name="T17" fmla="*/ 397 h 485"/>
                <a:gd name="T18" fmla="*/ 0 w 423"/>
                <a:gd name="T19" fmla="*/ 356 h 485"/>
                <a:gd name="T20" fmla="*/ 0 w 423"/>
                <a:gd name="T21" fmla="*/ 129 h 485"/>
                <a:gd name="T22" fmla="*/ 25 w 423"/>
                <a:gd name="T23" fmla="*/ 88 h 485"/>
                <a:gd name="T24" fmla="*/ 186 w 423"/>
                <a:gd name="T25" fmla="*/ 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485">
                  <a:moveTo>
                    <a:pt x="186" y="7"/>
                  </a:moveTo>
                  <a:cubicBezTo>
                    <a:pt x="200" y="0"/>
                    <a:pt x="223" y="0"/>
                    <a:pt x="237" y="7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412" y="95"/>
                    <a:pt x="423" y="114"/>
                    <a:pt x="423" y="129"/>
                  </a:cubicBezTo>
                  <a:cubicBezTo>
                    <a:pt x="423" y="356"/>
                    <a:pt x="423" y="356"/>
                    <a:pt x="423" y="356"/>
                  </a:cubicBezTo>
                  <a:cubicBezTo>
                    <a:pt x="423" y="372"/>
                    <a:pt x="412" y="390"/>
                    <a:pt x="398" y="397"/>
                  </a:cubicBezTo>
                  <a:cubicBezTo>
                    <a:pt x="237" y="478"/>
                    <a:pt x="237" y="478"/>
                    <a:pt x="237" y="478"/>
                  </a:cubicBezTo>
                  <a:cubicBezTo>
                    <a:pt x="223" y="485"/>
                    <a:pt x="200" y="485"/>
                    <a:pt x="186" y="478"/>
                  </a:cubicBezTo>
                  <a:cubicBezTo>
                    <a:pt x="25" y="397"/>
                    <a:pt x="25" y="397"/>
                    <a:pt x="25" y="397"/>
                  </a:cubicBezTo>
                  <a:cubicBezTo>
                    <a:pt x="11" y="390"/>
                    <a:pt x="0" y="372"/>
                    <a:pt x="0" y="356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14"/>
                    <a:pt x="11" y="95"/>
                    <a:pt x="25" y="88"/>
                  </a:cubicBezTo>
                  <a:lnTo>
                    <a:pt x="186" y="7"/>
                  </a:lnTo>
                  <a:close/>
                </a:path>
              </a:pathLst>
            </a:custGeom>
            <a:solidFill>
              <a:srgbClr val="ED8741"/>
            </a:solidFill>
            <a:ln w="158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2000" b="1" smtClean="0">
                  <a:solidFill>
                    <a:schemeClr val="lt1"/>
                  </a:solidFill>
                </a:rPr>
                <a:t>次卡</a:t>
              </a:r>
              <a:endParaRPr lang="zh-CN" altLang="en-US" sz="2000" b="1">
                <a:solidFill>
                  <a:schemeClr val="lt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782100" y="1651107"/>
            <a:ext cx="1579800" cy="1810648"/>
            <a:chOff x="1023527" y="1330407"/>
            <a:chExt cx="1481743" cy="1698263"/>
          </a:xfrm>
        </p:grpSpPr>
        <p:sp>
          <p:nvSpPr>
            <p:cNvPr id="21" name="Freeform 7"/>
            <p:cNvSpPr/>
            <p:nvPr/>
          </p:nvSpPr>
          <p:spPr bwMode="auto">
            <a:xfrm>
              <a:off x="1023527" y="1330407"/>
              <a:ext cx="1481743" cy="1698263"/>
            </a:xfrm>
            <a:custGeom>
              <a:avLst/>
              <a:gdLst>
                <a:gd name="T0" fmla="*/ 186 w 423"/>
                <a:gd name="T1" fmla="*/ 7 h 485"/>
                <a:gd name="T2" fmla="*/ 237 w 423"/>
                <a:gd name="T3" fmla="*/ 7 h 485"/>
                <a:gd name="T4" fmla="*/ 398 w 423"/>
                <a:gd name="T5" fmla="*/ 88 h 485"/>
                <a:gd name="T6" fmla="*/ 423 w 423"/>
                <a:gd name="T7" fmla="*/ 129 h 485"/>
                <a:gd name="T8" fmla="*/ 423 w 423"/>
                <a:gd name="T9" fmla="*/ 356 h 485"/>
                <a:gd name="T10" fmla="*/ 398 w 423"/>
                <a:gd name="T11" fmla="*/ 397 h 485"/>
                <a:gd name="T12" fmla="*/ 237 w 423"/>
                <a:gd name="T13" fmla="*/ 478 h 485"/>
                <a:gd name="T14" fmla="*/ 186 w 423"/>
                <a:gd name="T15" fmla="*/ 478 h 485"/>
                <a:gd name="T16" fmla="*/ 25 w 423"/>
                <a:gd name="T17" fmla="*/ 397 h 485"/>
                <a:gd name="T18" fmla="*/ 0 w 423"/>
                <a:gd name="T19" fmla="*/ 356 h 485"/>
                <a:gd name="T20" fmla="*/ 0 w 423"/>
                <a:gd name="T21" fmla="*/ 129 h 485"/>
                <a:gd name="T22" fmla="*/ 25 w 423"/>
                <a:gd name="T23" fmla="*/ 88 h 485"/>
                <a:gd name="T24" fmla="*/ 186 w 423"/>
                <a:gd name="T25" fmla="*/ 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485">
                  <a:moveTo>
                    <a:pt x="186" y="7"/>
                  </a:moveTo>
                  <a:cubicBezTo>
                    <a:pt x="200" y="0"/>
                    <a:pt x="223" y="0"/>
                    <a:pt x="237" y="7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412" y="95"/>
                    <a:pt x="423" y="114"/>
                    <a:pt x="423" y="129"/>
                  </a:cubicBezTo>
                  <a:cubicBezTo>
                    <a:pt x="423" y="356"/>
                    <a:pt x="423" y="356"/>
                    <a:pt x="423" y="356"/>
                  </a:cubicBezTo>
                  <a:cubicBezTo>
                    <a:pt x="423" y="372"/>
                    <a:pt x="412" y="390"/>
                    <a:pt x="398" y="397"/>
                  </a:cubicBezTo>
                  <a:cubicBezTo>
                    <a:pt x="237" y="478"/>
                    <a:pt x="237" y="478"/>
                    <a:pt x="237" y="478"/>
                  </a:cubicBezTo>
                  <a:cubicBezTo>
                    <a:pt x="223" y="485"/>
                    <a:pt x="200" y="485"/>
                    <a:pt x="186" y="478"/>
                  </a:cubicBezTo>
                  <a:cubicBezTo>
                    <a:pt x="25" y="397"/>
                    <a:pt x="25" y="397"/>
                    <a:pt x="25" y="397"/>
                  </a:cubicBezTo>
                  <a:cubicBezTo>
                    <a:pt x="11" y="390"/>
                    <a:pt x="0" y="372"/>
                    <a:pt x="0" y="356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14"/>
                    <a:pt x="11" y="95"/>
                    <a:pt x="25" y="88"/>
                  </a:cubicBezTo>
                  <a:lnTo>
                    <a:pt x="186" y="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9" name="Freeform 7"/>
            <p:cNvSpPr/>
            <p:nvPr/>
          </p:nvSpPr>
          <p:spPr bwMode="auto">
            <a:xfrm>
              <a:off x="1112182" y="1430948"/>
              <a:ext cx="1319069" cy="1511817"/>
            </a:xfrm>
            <a:custGeom>
              <a:avLst/>
              <a:gdLst>
                <a:gd name="T0" fmla="*/ 186 w 423"/>
                <a:gd name="T1" fmla="*/ 7 h 485"/>
                <a:gd name="T2" fmla="*/ 237 w 423"/>
                <a:gd name="T3" fmla="*/ 7 h 485"/>
                <a:gd name="T4" fmla="*/ 398 w 423"/>
                <a:gd name="T5" fmla="*/ 88 h 485"/>
                <a:gd name="T6" fmla="*/ 423 w 423"/>
                <a:gd name="T7" fmla="*/ 129 h 485"/>
                <a:gd name="T8" fmla="*/ 423 w 423"/>
                <a:gd name="T9" fmla="*/ 356 h 485"/>
                <a:gd name="T10" fmla="*/ 398 w 423"/>
                <a:gd name="T11" fmla="*/ 397 h 485"/>
                <a:gd name="T12" fmla="*/ 237 w 423"/>
                <a:gd name="T13" fmla="*/ 478 h 485"/>
                <a:gd name="T14" fmla="*/ 186 w 423"/>
                <a:gd name="T15" fmla="*/ 478 h 485"/>
                <a:gd name="T16" fmla="*/ 25 w 423"/>
                <a:gd name="T17" fmla="*/ 397 h 485"/>
                <a:gd name="T18" fmla="*/ 0 w 423"/>
                <a:gd name="T19" fmla="*/ 356 h 485"/>
                <a:gd name="T20" fmla="*/ 0 w 423"/>
                <a:gd name="T21" fmla="*/ 129 h 485"/>
                <a:gd name="T22" fmla="*/ 25 w 423"/>
                <a:gd name="T23" fmla="*/ 88 h 485"/>
                <a:gd name="T24" fmla="*/ 186 w 423"/>
                <a:gd name="T25" fmla="*/ 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485">
                  <a:moveTo>
                    <a:pt x="186" y="7"/>
                  </a:moveTo>
                  <a:cubicBezTo>
                    <a:pt x="200" y="0"/>
                    <a:pt x="223" y="0"/>
                    <a:pt x="237" y="7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412" y="95"/>
                    <a:pt x="423" y="114"/>
                    <a:pt x="423" y="129"/>
                  </a:cubicBezTo>
                  <a:cubicBezTo>
                    <a:pt x="423" y="356"/>
                    <a:pt x="423" y="356"/>
                    <a:pt x="423" y="356"/>
                  </a:cubicBezTo>
                  <a:cubicBezTo>
                    <a:pt x="423" y="372"/>
                    <a:pt x="412" y="390"/>
                    <a:pt x="398" y="397"/>
                  </a:cubicBezTo>
                  <a:cubicBezTo>
                    <a:pt x="237" y="478"/>
                    <a:pt x="237" y="478"/>
                    <a:pt x="237" y="478"/>
                  </a:cubicBezTo>
                  <a:cubicBezTo>
                    <a:pt x="223" y="485"/>
                    <a:pt x="200" y="485"/>
                    <a:pt x="186" y="478"/>
                  </a:cubicBezTo>
                  <a:cubicBezTo>
                    <a:pt x="25" y="397"/>
                    <a:pt x="25" y="397"/>
                    <a:pt x="25" y="397"/>
                  </a:cubicBezTo>
                  <a:cubicBezTo>
                    <a:pt x="11" y="390"/>
                    <a:pt x="0" y="372"/>
                    <a:pt x="0" y="356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14"/>
                    <a:pt x="11" y="95"/>
                    <a:pt x="25" y="88"/>
                  </a:cubicBezTo>
                  <a:lnTo>
                    <a:pt x="186" y="7"/>
                  </a:lnTo>
                  <a:close/>
                </a:path>
              </a:pathLst>
            </a:custGeom>
            <a:solidFill>
              <a:srgbClr val="ED8741"/>
            </a:solidFill>
            <a:ln w="158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2000" b="1" smtClean="0">
                  <a:solidFill>
                    <a:schemeClr val="lt1"/>
                  </a:solidFill>
                </a:rPr>
                <a:t>折扣卡</a:t>
              </a:r>
              <a:endParaRPr lang="zh-CN" altLang="en-US" sz="2000" b="1">
                <a:solidFill>
                  <a:schemeClr val="lt1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865483" y="1027751"/>
            <a:ext cx="3413034" cy="307777"/>
            <a:chOff x="2837949" y="1027751"/>
            <a:chExt cx="3413034" cy="307777"/>
          </a:xfrm>
        </p:grpSpPr>
        <p:sp>
          <p:nvSpPr>
            <p:cNvPr id="30" name="TextBox 22"/>
            <p:cNvSpPr txBox="1"/>
            <p:nvPr/>
          </p:nvSpPr>
          <p:spPr>
            <a:xfrm>
              <a:off x="2837949" y="1027751"/>
              <a:ext cx="34130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F18E53"/>
                  </a:solidFill>
                </a:rPr>
                <a:t>可满足不同类型门店不同营业场景的需求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2960176" y="1335528"/>
              <a:ext cx="3182319" cy="0"/>
            </a:xfrm>
            <a:prstGeom prst="line">
              <a:avLst/>
            </a:prstGeom>
            <a:ln w="12700">
              <a:solidFill>
                <a:srgbClr val="ED87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1228091" y="3820227"/>
            <a:ext cx="1601505" cy="524202"/>
            <a:chOff x="1743490" y="3820227"/>
            <a:chExt cx="1601505" cy="524202"/>
          </a:xfrm>
        </p:grpSpPr>
        <p:sp>
          <p:nvSpPr>
            <p:cNvPr id="32" name="TextBox 73"/>
            <p:cNvSpPr txBox="1"/>
            <p:nvPr/>
          </p:nvSpPr>
          <p:spPr>
            <a:xfrm>
              <a:off x="1878289" y="3820227"/>
              <a:ext cx="12101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smtClean="0">
                  <a:solidFill>
                    <a:srgbClr val="F18E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例“充</a:t>
              </a:r>
              <a:r>
                <a:rPr lang="en-US" altLang="zh-CN" sz="1100" smtClean="0">
                  <a:solidFill>
                    <a:srgbClr val="F18E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r>
                <a:rPr lang="zh-CN" altLang="en-US" sz="1100" smtClean="0">
                  <a:solidFill>
                    <a:srgbClr val="F18E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送</a:t>
              </a:r>
              <a:r>
                <a:rPr lang="en-US" altLang="zh-CN" sz="1100" smtClean="0">
                  <a:solidFill>
                    <a:srgbClr val="F18E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r>
                <a:rPr lang="zh-CN" altLang="en-US" sz="1100" smtClean="0">
                  <a:solidFill>
                    <a:srgbClr val="F18E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endParaRPr lang="zh-CN" altLang="en-US" sz="1100" dirty="0">
                <a:solidFill>
                  <a:srgbClr val="F18E5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902193" y="4105902"/>
              <a:ext cx="1442802" cy="238527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100"/>
                <a:t>适用于餐饮、蛋糕等</a:t>
              </a:r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1743490" y="3860561"/>
              <a:ext cx="63710" cy="442802"/>
            </a:xfrm>
            <a:prstGeom prst="rect">
              <a:avLst/>
            </a:prstGeom>
            <a:solidFill>
              <a:srgbClr val="ED8741"/>
            </a:solidFill>
            <a:ln w="9525">
              <a:solidFill>
                <a:schemeClr val="bg1"/>
              </a:solidFill>
            </a:ln>
            <a:effectLst>
              <a:outerShdw blurRad="101600" dir="2700000" sx="69000" sy="69000" algn="tl" rotWithShape="0">
                <a:schemeClr val="tx1">
                  <a:lumMod val="50000"/>
                  <a:lumOff val="50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782100" y="3819736"/>
            <a:ext cx="2038609" cy="524202"/>
            <a:chOff x="1743490" y="3820227"/>
            <a:chExt cx="2038609" cy="524202"/>
          </a:xfrm>
        </p:grpSpPr>
        <p:sp>
          <p:nvSpPr>
            <p:cNvPr id="39" name="TextBox 73"/>
            <p:cNvSpPr txBox="1"/>
            <p:nvPr/>
          </p:nvSpPr>
          <p:spPr>
            <a:xfrm>
              <a:off x="1878289" y="3820227"/>
              <a:ext cx="13660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smtClean="0">
                  <a:solidFill>
                    <a:srgbClr val="F18E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例“充</a:t>
              </a:r>
              <a:r>
                <a:rPr lang="en-US" altLang="zh-CN" sz="1100" smtClean="0">
                  <a:solidFill>
                    <a:srgbClr val="F18E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r>
                <a:rPr lang="zh-CN" altLang="en-US" sz="1100" smtClean="0">
                  <a:solidFill>
                    <a:srgbClr val="F18E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享九折”</a:t>
              </a:r>
              <a:endParaRPr lang="zh-CN" altLang="en-US" sz="1100" dirty="0">
                <a:solidFill>
                  <a:srgbClr val="F18E5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902192" y="4105902"/>
              <a:ext cx="1879907" cy="238527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100"/>
                <a:t>适用</a:t>
              </a:r>
              <a:r>
                <a:rPr lang="zh-CN" altLang="en-US" sz="1100" smtClean="0"/>
                <a:t>于美容、洗浴、商场等</a:t>
              </a:r>
              <a:endParaRPr lang="zh-CN" altLang="en-US" sz="1100"/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1743490" y="3860561"/>
              <a:ext cx="63710" cy="442802"/>
            </a:xfrm>
            <a:prstGeom prst="rect">
              <a:avLst/>
            </a:prstGeom>
            <a:solidFill>
              <a:srgbClr val="ED8741"/>
            </a:solidFill>
            <a:ln w="9525">
              <a:solidFill>
                <a:schemeClr val="bg1"/>
              </a:solidFill>
            </a:ln>
            <a:effectLst>
              <a:outerShdw blurRad="101600" dir="2700000" sx="69000" sy="69000" algn="tl" rotWithShape="0">
                <a:schemeClr val="tx1">
                  <a:lumMod val="50000"/>
                  <a:lumOff val="50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278517" y="3819736"/>
            <a:ext cx="1974899" cy="524202"/>
            <a:chOff x="1743490" y="3820227"/>
            <a:chExt cx="1974899" cy="524202"/>
          </a:xfrm>
        </p:grpSpPr>
        <p:sp>
          <p:nvSpPr>
            <p:cNvPr id="43" name="TextBox 73"/>
            <p:cNvSpPr txBox="1"/>
            <p:nvPr/>
          </p:nvSpPr>
          <p:spPr>
            <a:xfrm>
              <a:off x="1878289" y="3820227"/>
              <a:ext cx="144500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smtClean="0">
                  <a:solidFill>
                    <a:srgbClr val="F18E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例“充</a:t>
              </a:r>
              <a:r>
                <a:rPr lang="en-US" altLang="zh-CN" sz="1100" smtClean="0">
                  <a:solidFill>
                    <a:srgbClr val="F18E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r>
                <a:rPr lang="zh-CN" altLang="en-US" sz="1100" smtClean="0">
                  <a:solidFill>
                    <a:srgbClr val="F18E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享</a:t>
              </a:r>
              <a:r>
                <a:rPr lang="en-US" altLang="zh-CN" sz="1100" smtClean="0">
                  <a:solidFill>
                    <a:srgbClr val="F18E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1100" smtClean="0">
                  <a:solidFill>
                    <a:srgbClr val="F18E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次”</a:t>
              </a:r>
              <a:endParaRPr lang="zh-CN" altLang="en-US" sz="1100" dirty="0">
                <a:solidFill>
                  <a:srgbClr val="F18E5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902193" y="4105902"/>
              <a:ext cx="1816196" cy="238527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100"/>
                <a:t>适用</a:t>
              </a:r>
              <a:r>
                <a:rPr lang="zh-CN" altLang="en-US" sz="1100" smtClean="0"/>
                <a:t>于洗车、美发、鲜花等</a:t>
              </a:r>
              <a:endParaRPr lang="zh-CN" altLang="en-US" sz="1100"/>
            </a:p>
          </p:txBody>
        </p:sp>
        <p:sp>
          <p:nvSpPr>
            <p:cNvPr id="45" name="矩形 44"/>
            <p:cNvSpPr/>
            <p:nvPr/>
          </p:nvSpPr>
          <p:spPr bwMode="auto">
            <a:xfrm>
              <a:off x="1743490" y="3860561"/>
              <a:ext cx="63710" cy="442802"/>
            </a:xfrm>
            <a:prstGeom prst="rect">
              <a:avLst/>
            </a:prstGeom>
            <a:solidFill>
              <a:srgbClr val="ED8741"/>
            </a:solidFill>
            <a:ln w="9525">
              <a:solidFill>
                <a:schemeClr val="bg1"/>
              </a:solidFill>
            </a:ln>
            <a:effectLst>
              <a:outerShdw blurRad="101600" dir="2700000" sx="69000" sy="69000" algn="tl" rotWithShape="0">
                <a:schemeClr val="tx1">
                  <a:lumMod val="50000"/>
                  <a:lumOff val="50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8"/>
          <p:cNvSpPr/>
          <p:nvPr/>
        </p:nvSpPr>
        <p:spPr bwMode="auto">
          <a:xfrm>
            <a:off x="3489337" y="507309"/>
            <a:ext cx="2174588" cy="268415"/>
          </a:xfrm>
          <a:custGeom>
            <a:avLst/>
            <a:gdLst>
              <a:gd name="T0" fmla="*/ 2041 w 5248"/>
              <a:gd name="T1" fmla="*/ 0 h 600"/>
              <a:gd name="T2" fmla="*/ 3207 w 5248"/>
              <a:gd name="T3" fmla="*/ 0 h 600"/>
              <a:gd name="T4" fmla="*/ 4948 w 5248"/>
              <a:gd name="T5" fmla="*/ 0 h 600"/>
              <a:gd name="T6" fmla="*/ 5248 w 5248"/>
              <a:gd name="T7" fmla="*/ 300 h 600"/>
              <a:gd name="T8" fmla="*/ 4948 w 5248"/>
              <a:gd name="T9" fmla="*/ 600 h 600"/>
              <a:gd name="T10" fmla="*/ 3207 w 5248"/>
              <a:gd name="T11" fmla="*/ 600 h 600"/>
              <a:gd name="T12" fmla="*/ 2041 w 5248"/>
              <a:gd name="T13" fmla="*/ 600 h 600"/>
              <a:gd name="T14" fmla="*/ 300 w 5248"/>
              <a:gd name="T15" fmla="*/ 600 h 600"/>
              <a:gd name="T16" fmla="*/ 0 w 5248"/>
              <a:gd name="T17" fmla="*/ 300 h 600"/>
              <a:gd name="T18" fmla="*/ 300 w 5248"/>
              <a:gd name="T19" fmla="*/ 0 h 600"/>
              <a:gd name="T20" fmla="*/ 2041 w 5248"/>
              <a:gd name="T21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48" h="600">
                <a:moveTo>
                  <a:pt x="2041" y="0"/>
                </a:moveTo>
                <a:lnTo>
                  <a:pt x="3207" y="0"/>
                </a:lnTo>
                <a:lnTo>
                  <a:pt x="4948" y="0"/>
                </a:lnTo>
                <a:lnTo>
                  <a:pt x="5248" y="300"/>
                </a:lnTo>
                <a:lnTo>
                  <a:pt x="4948" y="600"/>
                </a:lnTo>
                <a:lnTo>
                  <a:pt x="3207" y="600"/>
                </a:lnTo>
                <a:lnTo>
                  <a:pt x="2041" y="600"/>
                </a:lnTo>
                <a:lnTo>
                  <a:pt x="300" y="600"/>
                </a:lnTo>
                <a:lnTo>
                  <a:pt x="0" y="300"/>
                </a:lnTo>
                <a:lnTo>
                  <a:pt x="300" y="0"/>
                </a:lnTo>
                <a:lnTo>
                  <a:pt x="2041" y="0"/>
                </a:lnTo>
                <a:close/>
              </a:path>
            </a:pathLst>
          </a:custGeom>
          <a:solidFill>
            <a:srgbClr val="F39E66"/>
          </a:solidFill>
          <a:ln w="12700">
            <a:solidFill>
              <a:schemeClr val="bg1"/>
            </a:solidFill>
          </a:ln>
          <a:effectLst>
            <a:outerShdw blurRad="279400" dist="292100" dir="2700000" sx="98000" sy="98000" algn="tl" rotWithShape="0">
              <a:schemeClr val="tx1">
                <a:lumMod val="50000"/>
                <a:lumOff val="50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TextBox 44"/>
          <p:cNvSpPr txBox="1"/>
          <p:nvPr/>
        </p:nvSpPr>
        <p:spPr>
          <a:xfrm>
            <a:off x="3860703" y="506420"/>
            <a:ext cx="1431856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50" spc="70" smtClean="0">
                <a:solidFill>
                  <a:schemeClr val="bg1"/>
                </a:solidFill>
                <a:latin typeface="+mj-ea"/>
                <a:ea typeface="+mj-ea"/>
              </a:rPr>
              <a:t>会员充值系统优势</a:t>
            </a:r>
            <a:endParaRPr lang="zh-CN" altLang="en-US" sz="1150" spc="7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2" name="Freeform 7"/>
          <p:cNvSpPr/>
          <p:nvPr/>
        </p:nvSpPr>
        <p:spPr bwMode="auto">
          <a:xfrm>
            <a:off x="916371" y="1583808"/>
            <a:ext cx="468659" cy="511143"/>
          </a:xfrm>
          <a:custGeom>
            <a:avLst/>
            <a:gdLst>
              <a:gd name="T0" fmla="*/ 186 w 423"/>
              <a:gd name="T1" fmla="*/ 7 h 485"/>
              <a:gd name="T2" fmla="*/ 237 w 423"/>
              <a:gd name="T3" fmla="*/ 7 h 485"/>
              <a:gd name="T4" fmla="*/ 398 w 423"/>
              <a:gd name="T5" fmla="*/ 88 h 485"/>
              <a:gd name="T6" fmla="*/ 423 w 423"/>
              <a:gd name="T7" fmla="*/ 129 h 485"/>
              <a:gd name="T8" fmla="*/ 423 w 423"/>
              <a:gd name="T9" fmla="*/ 356 h 485"/>
              <a:gd name="T10" fmla="*/ 398 w 423"/>
              <a:gd name="T11" fmla="*/ 397 h 485"/>
              <a:gd name="T12" fmla="*/ 237 w 423"/>
              <a:gd name="T13" fmla="*/ 478 h 485"/>
              <a:gd name="T14" fmla="*/ 186 w 423"/>
              <a:gd name="T15" fmla="*/ 478 h 485"/>
              <a:gd name="T16" fmla="*/ 25 w 423"/>
              <a:gd name="T17" fmla="*/ 397 h 485"/>
              <a:gd name="T18" fmla="*/ 0 w 423"/>
              <a:gd name="T19" fmla="*/ 356 h 485"/>
              <a:gd name="T20" fmla="*/ 0 w 423"/>
              <a:gd name="T21" fmla="*/ 129 h 485"/>
              <a:gd name="T22" fmla="*/ 25 w 423"/>
              <a:gd name="T23" fmla="*/ 88 h 485"/>
              <a:gd name="T24" fmla="*/ 186 w 423"/>
              <a:gd name="T25" fmla="*/ 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3" h="485">
                <a:moveTo>
                  <a:pt x="186" y="7"/>
                </a:moveTo>
                <a:cubicBezTo>
                  <a:pt x="200" y="0"/>
                  <a:pt x="223" y="0"/>
                  <a:pt x="237" y="7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412" y="95"/>
                  <a:pt x="423" y="114"/>
                  <a:pt x="423" y="129"/>
                </a:cubicBezTo>
                <a:cubicBezTo>
                  <a:pt x="423" y="356"/>
                  <a:pt x="423" y="356"/>
                  <a:pt x="423" y="356"/>
                </a:cubicBezTo>
                <a:cubicBezTo>
                  <a:pt x="423" y="372"/>
                  <a:pt x="412" y="390"/>
                  <a:pt x="398" y="397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3" y="485"/>
                  <a:pt x="200" y="485"/>
                  <a:pt x="186" y="478"/>
                </a:cubicBezTo>
                <a:cubicBezTo>
                  <a:pt x="25" y="397"/>
                  <a:pt x="25" y="397"/>
                  <a:pt x="25" y="397"/>
                </a:cubicBezTo>
                <a:cubicBezTo>
                  <a:pt x="11" y="390"/>
                  <a:pt x="0" y="372"/>
                  <a:pt x="0" y="35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14"/>
                  <a:pt x="11" y="95"/>
                  <a:pt x="25" y="88"/>
                </a:cubicBezTo>
                <a:lnTo>
                  <a:pt x="186" y="7"/>
                </a:lnTo>
                <a:close/>
              </a:path>
            </a:pathLst>
          </a:custGeom>
          <a:solidFill>
            <a:srgbClr val="F18E53"/>
          </a:solidFill>
          <a:ln w="12700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/>
          </a:p>
        </p:txBody>
      </p:sp>
      <p:sp>
        <p:nvSpPr>
          <p:cNvPr id="77" name="Freeform 7"/>
          <p:cNvSpPr/>
          <p:nvPr/>
        </p:nvSpPr>
        <p:spPr bwMode="auto">
          <a:xfrm>
            <a:off x="916371" y="2668891"/>
            <a:ext cx="468659" cy="511143"/>
          </a:xfrm>
          <a:custGeom>
            <a:avLst/>
            <a:gdLst>
              <a:gd name="T0" fmla="*/ 186 w 423"/>
              <a:gd name="T1" fmla="*/ 7 h 485"/>
              <a:gd name="T2" fmla="*/ 237 w 423"/>
              <a:gd name="T3" fmla="*/ 7 h 485"/>
              <a:gd name="T4" fmla="*/ 398 w 423"/>
              <a:gd name="T5" fmla="*/ 88 h 485"/>
              <a:gd name="T6" fmla="*/ 423 w 423"/>
              <a:gd name="T7" fmla="*/ 129 h 485"/>
              <a:gd name="T8" fmla="*/ 423 w 423"/>
              <a:gd name="T9" fmla="*/ 356 h 485"/>
              <a:gd name="T10" fmla="*/ 398 w 423"/>
              <a:gd name="T11" fmla="*/ 397 h 485"/>
              <a:gd name="T12" fmla="*/ 237 w 423"/>
              <a:gd name="T13" fmla="*/ 478 h 485"/>
              <a:gd name="T14" fmla="*/ 186 w 423"/>
              <a:gd name="T15" fmla="*/ 478 h 485"/>
              <a:gd name="T16" fmla="*/ 25 w 423"/>
              <a:gd name="T17" fmla="*/ 397 h 485"/>
              <a:gd name="T18" fmla="*/ 0 w 423"/>
              <a:gd name="T19" fmla="*/ 356 h 485"/>
              <a:gd name="T20" fmla="*/ 0 w 423"/>
              <a:gd name="T21" fmla="*/ 129 h 485"/>
              <a:gd name="T22" fmla="*/ 25 w 423"/>
              <a:gd name="T23" fmla="*/ 88 h 485"/>
              <a:gd name="T24" fmla="*/ 186 w 423"/>
              <a:gd name="T25" fmla="*/ 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3" h="485">
                <a:moveTo>
                  <a:pt x="186" y="7"/>
                </a:moveTo>
                <a:cubicBezTo>
                  <a:pt x="200" y="0"/>
                  <a:pt x="223" y="0"/>
                  <a:pt x="237" y="7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412" y="95"/>
                  <a:pt x="423" y="114"/>
                  <a:pt x="423" y="129"/>
                </a:cubicBezTo>
                <a:cubicBezTo>
                  <a:pt x="423" y="356"/>
                  <a:pt x="423" y="356"/>
                  <a:pt x="423" y="356"/>
                </a:cubicBezTo>
                <a:cubicBezTo>
                  <a:pt x="423" y="372"/>
                  <a:pt x="412" y="390"/>
                  <a:pt x="398" y="397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3" y="485"/>
                  <a:pt x="200" y="485"/>
                  <a:pt x="186" y="478"/>
                </a:cubicBezTo>
                <a:cubicBezTo>
                  <a:pt x="25" y="397"/>
                  <a:pt x="25" y="397"/>
                  <a:pt x="25" y="397"/>
                </a:cubicBezTo>
                <a:cubicBezTo>
                  <a:pt x="11" y="390"/>
                  <a:pt x="0" y="372"/>
                  <a:pt x="0" y="35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14"/>
                  <a:pt x="11" y="95"/>
                  <a:pt x="25" y="88"/>
                </a:cubicBezTo>
                <a:lnTo>
                  <a:pt x="186" y="7"/>
                </a:lnTo>
                <a:close/>
              </a:path>
            </a:pathLst>
          </a:custGeom>
          <a:solidFill>
            <a:srgbClr val="F18E53"/>
          </a:solidFill>
          <a:ln w="12700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/>
          </a:p>
        </p:txBody>
      </p:sp>
      <p:sp>
        <p:nvSpPr>
          <p:cNvPr id="90" name="Freeform 7"/>
          <p:cNvSpPr/>
          <p:nvPr/>
        </p:nvSpPr>
        <p:spPr bwMode="auto">
          <a:xfrm>
            <a:off x="916371" y="3753974"/>
            <a:ext cx="468659" cy="511143"/>
          </a:xfrm>
          <a:custGeom>
            <a:avLst/>
            <a:gdLst>
              <a:gd name="T0" fmla="*/ 186 w 423"/>
              <a:gd name="T1" fmla="*/ 7 h 485"/>
              <a:gd name="T2" fmla="*/ 237 w 423"/>
              <a:gd name="T3" fmla="*/ 7 h 485"/>
              <a:gd name="T4" fmla="*/ 398 w 423"/>
              <a:gd name="T5" fmla="*/ 88 h 485"/>
              <a:gd name="T6" fmla="*/ 423 w 423"/>
              <a:gd name="T7" fmla="*/ 129 h 485"/>
              <a:gd name="T8" fmla="*/ 423 w 423"/>
              <a:gd name="T9" fmla="*/ 356 h 485"/>
              <a:gd name="T10" fmla="*/ 398 w 423"/>
              <a:gd name="T11" fmla="*/ 397 h 485"/>
              <a:gd name="T12" fmla="*/ 237 w 423"/>
              <a:gd name="T13" fmla="*/ 478 h 485"/>
              <a:gd name="T14" fmla="*/ 186 w 423"/>
              <a:gd name="T15" fmla="*/ 478 h 485"/>
              <a:gd name="T16" fmla="*/ 25 w 423"/>
              <a:gd name="T17" fmla="*/ 397 h 485"/>
              <a:gd name="T18" fmla="*/ 0 w 423"/>
              <a:gd name="T19" fmla="*/ 356 h 485"/>
              <a:gd name="T20" fmla="*/ 0 w 423"/>
              <a:gd name="T21" fmla="*/ 129 h 485"/>
              <a:gd name="T22" fmla="*/ 25 w 423"/>
              <a:gd name="T23" fmla="*/ 88 h 485"/>
              <a:gd name="T24" fmla="*/ 186 w 423"/>
              <a:gd name="T25" fmla="*/ 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3" h="485">
                <a:moveTo>
                  <a:pt x="186" y="7"/>
                </a:moveTo>
                <a:cubicBezTo>
                  <a:pt x="200" y="0"/>
                  <a:pt x="223" y="0"/>
                  <a:pt x="237" y="7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412" y="95"/>
                  <a:pt x="423" y="114"/>
                  <a:pt x="423" y="129"/>
                </a:cubicBezTo>
                <a:cubicBezTo>
                  <a:pt x="423" y="356"/>
                  <a:pt x="423" y="356"/>
                  <a:pt x="423" y="356"/>
                </a:cubicBezTo>
                <a:cubicBezTo>
                  <a:pt x="423" y="372"/>
                  <a:pt x="412" y="390"/>
                  <a:pt x="398" y="397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3" y="485"/>
                  <a:pt x="200" y="485"/>
                  <a:pt x="186" y="478"/>
                </a:cubicBezTo>
                <a:cubicBezTo>
                  <a:pt x="25" y="397"/>
                  <a:pt x="25" y="397"/>
                  <a:pt x="25" y="397"/>
                </a:cubicBezTo>
                <a:cubicBezTo>
                  <a:pt x="11" y="390"/>
                  <a:pt x="0" y="372"/>
                  <a:pt x="0" y="35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14"/>
                  <a:pt x="11" y="95"/>
                  <a:pt x="25" y="88"/>
                </a:cubicBezTo>
                <a:lnTo>
                  <a:pt x="186" y="7"/>
                </a:lnTo>
                <a:close/>
              </a:path>
            </a:pathLst>
          </a:custGeom>
          <a:solidFill>
            <a:srgbClr val="F18E53"/>
          </a:solidFill>
          <a:ln w="12700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/>
          </a:p>
        </p:txBody>
      </p:sp>
      <p:sp>
        <p:nvSpPr>
          <p:cNvPr id="94" name="Freeform 7"/>
          <p:cNvSpPr/>
          <p:nvPr/>
        </p:nvSpPr>
        <p:spPr bwMode="auto">
          <a:xfrm>
            <a:off x="5057001" y="1583808"/>
            <a:ext cx="468659" cy="511143"/>
          </a:xfrm>
          <a:custGeom>
            <a:avLst/>
            <a:gdLst>
              <a:gd name="T0" fmla="*/ 186 w 423"/>
              <a:gd name="T1" fmla="*/ 7 h 485"/>
              <a:gd name="T2" fmla="*/ 237 w 423"/>
              <a:gd name="T3" fmla="*/ 7 h 485"/>
              <a:gd name="T4" fmla="*/ 398 w 423"/>
              <a:gd name="T5" fmla="*/ 88 h 485"/>
              <a:gd name="T6" fmla="*/ 423 w 423"/>
              <a:gd name="T7" fmla="*/ 129 h 485"/>
              <a:gd name="T8" fmla="*/ 423 w 423"/>
              <a:gd name="T9" fmla="*/ 356 h 485"/>
              <a:gd name="T10" fmla="*/ 398 w 423"/>
              <a:gd name="T11" fmla="*/ 397 h 485"/>
              <a:gd name="T12" fmla="*/ 237 w 423"/>
              <a:gd name="T13" fmla="*/ 478 h 485"/>
              <a:gd name="T14" fmla="*/ 186 w 423"/>
              <a:gd name="T15" fmla="*/ 478 h 485"/>
              <a:gd name="T16" fmla="*/ 25 w 423"/>
              <a:gd name="T17" fmla="*/ 397 h 485"/>
              <a:gd name="T18" fmla="*/ 0 w 423"/>
              <a:gd name="T19" fmla="*/ 356 h 485"/>
              <a:gd name="T20" fmla="*/ 0 w 423"/>
              <a:gd name="T21" fmla="*/ 129 h 485"/>
              <a:gd name="T22" fmla="*/ 25 w 423"/>
              <a:gd name="T23" fmla="*/ 88 h 485"/>
              <a:gd name="T24" fmla="*/ 186 w 423"/>
              <a:gd name="T25" fmla="*/ 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3" h="485">
                <a:moveTo>
                  <a:pt x="186" y="7"/>
                </a:moveTo>
                <a:cubicBezTo>
                  <a:pt x="200" y="0"/>
                  <a:pt x="223" y="0"/>
                  <a:pt x="237" y="7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412" y="95"/>
                  <a:pt x="423" y="114"/>
                  <a:pt x="423" y="129"/>
                </a:cubicBezTo>
                <a:cubicBezTo>
                  <a:pt x="423" y="356"/>
                  <a:pt x="423" y="356"/>
                  <a:pt x="423" y="356"/>
                </a:cubicBezTo>
                <a:cubicBezTo>
                  <a:pt x="423" y="372"/>
                  <a:pt x="412" y="390"/>
                  <a:pt x="398" y="397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3" y="485"/>
                  <a:pt x="200" y="485"/>
                  <a:pt x="186" y="478"/>
                </a:cubicBezTo>
                <a:cubicBezTo>
                  <a:pt x="25" y="397"/>
                  <a:pt x="25" y="397"/>
                  <a:pt x="25" y="397"/>
                </a:cubicBezTo>
                <a:cubicBezTo>
                  <a:pt x="11" y="390"/>
                  <a:pt x="0" y="372"/>
                  <a:pt x="0" y="35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14"/>
                  <a:pt x="11" y="95"/>
                  <a:pt x="25" y="88"/>
                </a:cubicBezTo>
                <a:lnTo>
                  <a:pt x="186" y="7"/>
                </a:lnTo>
                <a:close/>
              </a:path>
            </a:pathLst>
          </a:custGeom>
          <a:solidFill>
            <a:srgbClr val="F18E53"/>
          </a:solidFill>
          <a:ln w="12700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/>
          </a:p>
        </p:txBody>
      </p:sp>
      <p:sp>
        <p:nvSpPr>
          <p:cNvPr id="98" name="Freeform 7"/>
          <p:cNvSpPr/>
          <p:nvPr/>
        </p:nvSpPr>
        <p:spPr bwMode="auto">
          <a:xfrm>
            <a:off x="5057001" y="2668891"/>
            <a:ext cx="468659" cy="511143"/>
          </a:xfrm>
          <a:custGeom>
            <a:avLst/>
            <a:gdLst>
              <a:gd name="T0" fmla="*/ 186 w 423"/>
              <a:gd name="T1" fmla="*/ 7 h 485"/>
              <a:gd name="T2" fmla="*/ 237 w 423"/>
              <a:gd name="T3" fmla="*/ 7 h 485"/>
              <a:gd name="T4" fmla="*/ 398 w 423"/>
              <a:gd name="T5" fmla="*/ 88 h 485"/>
              <a:gd name="T6" fmla="*/ 423 w 423"/>
              <a:gd name="T7" fmla="*/ 129 h 485"/>
              <a:gd name="T8" fmla="*/ 423 w 423"/>
              <a:gd name="T9" fmla="*/ 356 h 485"/>
              <a:gd name="T10" fmla="*/ 398 w 423"/>
              <a:gd name="T11" fmla="*/ 397 h 485"/>
              <a:gd name="T12" fmla="*/ 237 w 423"/>
              <a:gd name="T13" fmla="*/ 478 h 485"/>
              <a:gd name="T14" fmla="*/ 186 w 423"/>
              <a:gd name="T15" fmla="*/ 478 h 485"/>
              <a:gd name="T16" fmla="*/ 25 w 423"/>
              <a:gd name="T17" fmla="*/ 397 h 485"/>
              <a:gd name="T18" fmla="*/ 0 w 423"/>
              <a:gd name="T19" fmla="*/ 356 h 485"/>
              <a:gd name="T20" fmla="*/ 0 w 423"/>
              <a:gd name="T21" fmla="*/ 129 h 485"/>
              <a:gd name="T22" fmla="*/ 25 w 423"/>
              <a:gd name="T23" fmla="*/ 88 h 485"/>
              <a:gd name="T24" fmla="*/ 186 w 423"/>
              <a:gd name="T25" fmla="*/ 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3" h="485">
                <a:moveTo>
                  <a:pt x="186" y="7"/>
                </a:moveTo>
                <a:cubicBezTo>
                  <a:pt x="200" y="0"/>
                  <a:pt x="223" y="0"/>
                  <a:pt x="237" y="7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412" y="95"/>
                  <a:pt x="423" y="114"/>
                  <a:pt x="423" y="129"/>
                </a:cubicBezTo>
                <a:cubicBezTo>
                  <a:pt x="423" y="356"/>
                  <a:pt x="423" y="356"/>
                  <a:pt x="423" y="356"/>
                </a:cubicBezTo>
                <a:cubicBezTo>
                  <a:pt x="423" y="372"/>
                  <a:pt x="412" y="390"/>
                  <a:pt x="398" y="397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3" y="485"/>
                  <a:pt x="200" y="485"/>
                  <a:pt x="186" y="478"/>
                </a:cubicBezTo>
                <a:cubicBezTo>
                  <a:pt x="25" y="397"/>
                  <a:pt x="25" y="397"/>
                  <a:pt x="25" y="397"/>
                </a:cubicBezTo>
                <a:cubicBezTo>
                  <a:pt x="11" y="390"/>
                  <a:pt x="0" y="372"/>
                  <a:pt x="0" y="35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14"/>
                  <a:pt x="11" y="95"/>
                  <a:pt x="25" y="88"/>
                </a:cubicBezTo>
                <a:lnTo>
                  <a:pt x="186" y="7"/>
                </a:lnTo>
                <a:close/>
              </a:path>
            </a:pathLst>
          </a:custGeom>
          <a:solidFill>
            <a:srgbClr val="F18E53"/>
          </a:solidFill>
          <a:ln w="12700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/>
          </a:p>
        </p:txBody>
      </p:sp>
      <p:sp>
        <p:nvSpPr>
          <p:cNvPr id="102" name="Freeform 7"/>
          <p:cNvSpPr/>
          <p:nvPr/>
        </p:nvSpPr>
        <p:spPr bwMode="auto">
          <a:xfrm>
            <a:off x="5057001" y="3753974"/>
            <a:ext cx="468659" cy="511143"/>
          </a:xfrm>
          <a:custGeom>
            <a:avLst/>
            <a:gdLst>
              <a:gd name="T0" fmla="*/ 186 w 423"/>
              <a:gd name="T1" fmla="*/ 7 h 485"/>
              <a:gd name="T2" fmla="*/ 237 w 423"/>
              <a:gd name="T3" fmla="*/ 7 h 485"/>
              <a:gd name="T4" fmla="*/ 398 w 423"/>
              <a:gd name="T5" fmla="*/ 88 h 485"/>
              <a:gd name="T6" fmla="*/ 423 w 423"/>
              <a:gd name="T7" fmla="*/ 129 h 485"/>
              <a:gd name="T8" fmla="*/ 423 w 423"/>
              <a:gd name="T9" fmla="*/ 356 h 485"/>
              <a:gd name="T10" fmla="*/ 398 w 423"/>
              <a:gd name="T11" fmla="*/ 397 h 485"/>
              <a:gd name="T12" fmla="*/ 237 w 423"/>
              <a:gd name="T13" fmla="*/ 478 h 485"/>
              <a:gd name="T14" fmla="*/ 186 w 423"/>
              <a:gd name="T15" fmla="*/ 478 h 485"/>
              <a:gd name="T16" fmla="*/ 25 w 423"/>
              <a:gd name="T17" fmla="*/ 397 h 485"/>
              <a:gd name="T18" fmla="*/ 0 w 423"/>
              <a:gd name="T19" fmla="*/ 356 h 485"/>
              <a:gd name="T20" fmla="*/ 0 w 423"/>
              <a:gd name="T21" fmla="*/ 129 h 485"/>
              <a:gd name="T22" fmla="*/ 25 w 423"/>
              <a:gd name="T23" fmla="*/ 88 h 485"/>
              <a:gd name="T24" fmla="*/ 186 w 423"/>
              <a:gd name="T25" fmla="*/ 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3" h="485">
                <a:moveTo>
                  <a:pt x="186" y="7"/>
                </a:moveTo>
                <a:cubicBezTo>
                  <a:pt x="200" y="0"/>
                  <a:pt x="223" y="0"/>
                  <a:pt x="237" y="7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412" y="95"/>
                  <a:pt x="423" y="114"/>
                  <a:pt x="423" y="129"/>
                </a:cubicBezTo>
                <a:cubicBezTo>
                  <a:pt x="423" y="356"/>
                  <a:pt x="423" y="356"/>
                  <a:pt x="423" y="356"/>
                </a:cubicBezTo>
                <a:cubicBezTo>
                  <a:pt x="423" y="372"/>
                  <a:pt x="412" y="390"/>
                  <a:pt x="398" y="397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3" y="485"/>
                  <a:pt x="200" y="485"/>
                  <a:pt x="186" y="478"/>
                </a:cubicBezTo>
                <a:cubicBezTo>
                  <a:pt x="25" y="397"/>
                  <a:pt x="25" y="397"/>
                  <a:pt x="25" y="397"/>
                </a:cubicBezTo>
                <a:cubicBezTo>
                  <a:pt x="11" y="390"/>
                  <a:pt x="0" y="372"/>
                  <a:pt x="0" y="35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14"/>
                  <a:pt x="11" y="95"/>
                  <a:pt x="25" y="88"/>
                </a:cubicBezTo>
                <a:lnTo>
                  <a:pt x="186" y="7"/>
                </a:lnTo>
                <a:close/>
              </a:path>
            </a:pathLst>
          </a:custGeom>
          <a:solidFill>
            <a:srgbClr val="F18E53"/>
          </a:solidFill>
          <a:ln w="12700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b="1"/>
          </a:p>
        </p:txBody>
      </p:sp>
      <p:grpSp>
        <p:nvGrpSpPr>
          <p:cNvPr id="30" name="组合 29"/>
          <p:cNvGrpSpPr/>
          <p:nvPr/>
        </p:nvGrpSpPr>
        <p:grpSpPr>
          <a:xfrm>
            <a:off x="1611822" y="1583808"/>
            <a:ext cx="2970508" cy="693479"/>
            <a:chOff x="1749438" y="3820227"/>
            <a:chExt cx="2674765" cy="693479"/>
          </a:xfrm>
        </p:grpSpPr>
        <p:sp>
          <p:nvSpPr>
            <p:cNvPr id="31" name="TextBox 73"/>
            <p:cNvSpPr txBox="1"/>
            <p:nvPr/>
          </p:nvSpPr>
          <p:spPr>
            <a:xfrm>
              <a:off x="1878288" y="3820227"/>
              <a:ext cx="21133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>
                  <a:solidFill>
                    <a:srgbClr val="F18E53"/>
                  </a:solidFill>
                </a:rPr>
                <a:t>固化老顾客、活跃高端客户</a:t>
              </a:r>
              <a:endParaRPr lang="zh-CN" altLang="en-US" sz="1200">
                <a:solidFill>
                  <a:srgbClr val="F18E53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902192" y="4105902"/>
              <a:ext cx="2522011" cy="407804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100"/>
                <a:t>黄金、白金、钻石、至尊等不同会员不同身份，身份、充值力度均可自定义</a:t>
              </a:r>
            </a:p>
          </p:txBody>
        </p:sp>
        <p:sp>
          <p:nvSpPr>
            <p:cNvPr id="33" name="矩形 32"/>
            <p:cNvSpPr/>
            <p:nvPr/>
          </p:nvSpPr>
          <p:spPr bwMode="auto">
            <a:xfrm>
              <a:off x="1749438" y="3860560"/>
              <a:ext cx="41167" cy="653146"/>
            </a:xfrm>
            <a:prstGeom prst="rect">
              <a:avLst/>
            </a:prstGeom>
            <a:solidFill>
              <a:srgbClr val="ED8741"/>
            </a:solidFill>
            <a:ln w="9525">
              <a:solidFill>
                <a:schemeClr val="bg1"/>
              </a:solidFill>
            </a:ln>
            <a:effectLst>
              <a:outerShdw blurRad="101600" dir="2700000" sx="69000" sy="69000" algn="tl" rotWithShape="0">
                <a:schemeClr val="tx1">
                  <a:lumMod val="50000"/>
                  <a:lumOff val="50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70" y="1716255"/>
            <a:ext cx="234459" cy="234459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5752453" y="1583808"/>
            <a:ext cx="2970508" cy="693479"/>
            <a:chOff x="1749438" y="3820227"/>
            <a:chExt cx="2674765" cy="693479"/>
          </a:xfrm>
        </p:grpSpPr>
        <p:sp>
          <p:nvSpPr>
            <p:cNvPr id="39" name="TextBox 73"/>
            <p:cNvSpPr txBox="1"/>
            <p:nvPr/>
          </p:nvSpPr>
          <p:spPr>
            <a:xfrm>
              <a:off x="1878288" y="3820227"/>
              <a:ext cx="21133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smtClean="0">
                  <a:solidFill>
                    <a:srgbClr val="F18E53"/>
                  </a:solidFill>
                </a:rPr>
                <a:t>查询方便</a:t>
              </a:r>
              <a:endParaRPr lang="zh-CN" altLang="en-US" sz="1200" b="1">
                <a:solidFill>
                  <a:srgbClr val="F18E53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902192" y="4105902"/>
              <a:ext cx="2522011" cy="407804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100"/>
                <a:t>会员只需在自己会员卡内即可查询自己所有消费记录及会员权益</a:t>
              </a:r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1749438" y="3860560"/>
              <a:ext cx="41167" cy="653146"/>
            </a:xfrm>
            <a:prstGeom prst="rect">
              <a:avLst/>
            </a:prstGeom>
            <a:solidFill>
              <a:srgbClr val="ED8741"/>
            </a:solidFill>
            <a:ln w="9525">
              <a:solidFill>
                <a:schemeClr val="bg1"/>
              </a:solidFill>
            </a:ln>
            <a:effectLst>
              <a:outerShdw blurRad="101600" dir="2700000" sx="69000" sy="69000" algn="tl" rotWithShape="0">
                <a:schemeClr val="tx1">
                  <a:lumMod val="50000"/>
                  <a:lumOff val="50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19" y="1709568"/>
            <a:ext cx="259623" cy="259623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1611822" y="2668891"/>
            <a:ext cx="2970508" cy="693479"/>
            <a:chOff x="1749438" y="3820227"/>
            <a:chExt cx="2674765" cy="693479"/>
          </a:xfrm>
        </p:grpSpPr>
        <p:sp>
          <p:nvSpPr>
            <p:cNvPr id="43" name="TextBox 73"/>
            <p:cNvSpPr txBox="1"/>
            <p:nvPr/>
          </p:nvSpPr>
          <p:spPr>
            <a:xfrm>
              <a:off x="1878288" y="3820227"/>
              <a:ext cx="21133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smtClean="0">
                  <a:solidFill>
                    <a:srgbClr val="F18E53"/>
                  </a:solidFill>
                </a:rPr>
                <a:t>提前回收资金，提高粘性</a:t>
              </a:r>
              <a:endParaRPr lang="zh-CN" altLang="en-US" sz="1200">
                <a:solidFill>
                  <a:srgbClr val="F18E53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902192" y="4105902"/>
              <a:ext cx="2522011" cy="238527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100" smtClean="0"/>
                <a:t>提高会员消费频次和回头率</a:t>
              </a:r>
              <a:endParaRPr lang="zh-CN" altLang="en-US" sz="1100"/>
            </a:p>
          </p:txBody>
        </p:sp>
        <p:sp>
          <p:nvSpPr>
            <p:cNvPr id="45" name="矩形 44"/>
            <p:cNvSpPr/>
            <p:nvPr/>
          </p:nvSpPr>
          <p:spPr bwMode="auto">
            <a:xfrm>
              <a:off x="1749438" y="3860560"/>
              <a:ext cx="41167" cy="653146"/>
            </a:xfrm>
            <a:prstGeom prst="rect">
              <a:avLst/>
            </a:prstGeom>
            <a:solidFill>
              <a:srgbClr val="ED8741"/>
            </a:solidFill>
            <a:ln w="9525">
              <a:solidFill>
                <a:schemeClr val="bg1"/>
              </a:solidFill>
            </a:ln>
            <a:effectLst>
              <a:outerShdw blurRad="101600" dir="2700000" sx="69000" sy="69000" algn="tl" rotWithShape="0">
                <a:schemeClr val="tx1">
                  <a:lumMod val="50000"/>
                  <a:lumOff val="50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1" y="2797559"/>
            <a:ext cx="265226" cy="253805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5752453" y="2668891"/>
            <a:ext cx="2970508" cy="693479"/>
            <a:chOff x="1749438" y="3820227"/>
            <a:chExt cx="2674765" cy="693479"/>
          </a:xfrm>
        </p:grpSpPr>
        <p:sp>
          <p:nvSpPr>
            <p:cNvPr id="48" name="TextBox 73"/>
            <p:cNvSpPr txBox="1"/>
            <p:nvPr/>
          </p:nvSpPr>
          <p:spPr>
            <a:xfrm>
              <a:off x="1878288" y="3820227"/>
              <a:ext cx="21133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smtClean="0">
                  <a:solidFill>
                    <a:srgbClr val="F18E53"/>
                  </a:solidFill>
                </a:rPr>
                <a:t>保存方便</a:t>
              </a:r>
              <a:endParaRPr lang="zh-CN" altLang="en-US" sz="1200" b="1">
                <a:solidFill>
                  <a:srgbClr val="F18E53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902192" y="4105902"/>
              <a:ext cx="2522011" cy="238527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100"/>
                <a:t>充</a:t>
              </a:r>
              <a:r>
                <a:rPr lang="zh-CN" altLang="en-US" sz="1100" smtClean="0"/>
                <a:t>值自动存入余额，下次消费可直接抵扣</a:t>
              </a:r>
              <a:endParaRPr lang="zh-CN" altLang="en-US" sz="1100"/>
            </a:p>
          </p:txBody>
        </p:sp>
        <p:sp>
          <p:nvSpPr>
            <p:cNvPr id="50" name="矩形 49"/>
            <p:cNvSpPr/>
            <p:nvPr/>
          </p:nvSpPr>
          <p:spPr bwMode="auto">
            <a:xfrm>
              <a:off x="1749438" y="3860560"/>
              <a:ext cx="41167" cy="653146"/>
            </a:xfrm>
            <a:prstGeom prst="rect">
              <a:avLst/>
            </a:prstGeom>
            <a:solidFill>
              <a:srgbClr val="ED8741"/>
            </a:solidFill>
            <a:ln w="9525">
              <a:solidFill>
                <a:schemeClr val="bg1"/>
              </a:solidFill>
            </a:ln>
            <a:effectLst>
              <a:outerShdw blurRad="101600" dir="2700000" sx="69000" sy="69000" algn="tl" rotWithShape="0">
                <a:schemeClr val="tx1">
                  <a:lumMod val="50000"/>
                  <a:lumOff val="50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757" y="2803889"/>
            <a:ext cx="241146" cy="241146"/>
          </a:xfrm>
          <a:prstGeom prst="rect">
            <a:avLst/>
          </a:prstGeom>
        </p:spPr>
      </p:pic>
      <p:grpSp>
        <p:nvGrpSpPr>
          <p:cNvPr id="51" name="组合 50"/>
          <p:cNvGrpSpPr/>
          <p:nvPr/>
        </p:nvGrpSpPr>
        <p:grpSpPr>
          <a:xfrm>
            <a:off x="1611968" y="3753974"/>
            <a:ext cx="2970508" cy="693479"/>
            <a:chOff x="1749438" y="3820227"/>
            <a:chExt cx="2674765" cy="693479"/>
          </a:xfrm>
        </p:grpSpPr>
        <p:sp>
          <p:nvSpPr>
            <p:cNvPr id="52" name="TextBox 73"/>
            <p:cNvSpPr txBox="1"/>
            <p:nvPr/>
          </p:nvSpPr>
          <p:spPr>
            <a:xfrm>
              <a:off x="1878288" y="3820227"/>
              <a:ext cx="21133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>
                  <a:solidFill>
                    <a:srgbClr val="F18E53"/>
                  </a:solidFill>
                </a:rPr>
                <a:t>省</a:t>
              </a:r>
              <a:r>
                <a:rPr lang="zh-CN" altLang="en-US" sz="1200" b="1" smtClean="0">
                  <a:solidFill>
                    <a:srgbClr val="F18E53"/>
                  </a:solidFill>
                </a:rPr>
                <a:t>略推销环节，刺激消费</a:t>
              </a:r>
              <a:endParaRPr lang="zh-CN" altLang="en-US" sz="1200">
                <a:solidFill>
                  <a:srgbClr val="F18E53"/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902192" y="4105902"/>
              <a:ext cx="2522011" cy="407804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100"/>
                <a:t>会员支付时即可看到充值优惠，减去门店的线下推广流程</a:t>
              </a:r>
            </a:p>
          </p:txBody>
        </p:sp>
        <p:sp>
          <p:nvSpPr>
            <p:cNvPr id="54" name="矩形 53"/>
            <p:cNvSpPr/>
            <p:nvPr/>
          </p:nvSpPr>
          <p:spPr bwMode="auto">
            <a:xfrm>
              <a:off x="1749438" y="3860560"/>
              <a:ext cx="41167" cy="653146"/>
            </a:xfrm>
            <a:prstGeom prst="rect">
              <a:avLst/>
            </a:prstGeom>
            <a:solidFill>
              <a:srgbClr val="ED8741"/>
            </a:solidFill>
            <a:ln w="9525">
              <a:solidFill>
                <a:schemeClr val="bg1"/>
              </a:solidFill>
            </a:ln>
            <a:effectLst>
              <a:outerShdw blurRad="101600" dir="2700000" sx="69000" sy="69000" algn="tl" rotWithShape="0">
                <a:schemeClr val="tx1">
                  <a:lumMod val="50000"/>
                  <a:lumOff val="50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pic>
        <p:nvPicPr>
          <p:cNvPr id="55" name="图片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47" y="3895192"/>
            <a:ext cx="228707" cy="228707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5752453" y="3753974"/>
            <a:ext cx="2970508" cy="693479"/>
            <a:chOff x="1749438" y="3820227"/>
            <a:chExt cx="2674765" cy="693479"/>
          </a:xfrm>
        </p:grpSpPr>
        <p:sp>
          <p:nvSpPr>
            <p:cNvPr id="57" name="TextBox 73"/>
            <p:cNvSpPr txBox="1"/>
            <p:nvPr/>
          </p:nvSpPr>
          <p:spPr>
            <a:xfrm>
              <a:off x="1878288" y="3820227"/>
              <a:ext cx="21133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smtClean="0">
                  <a:solidFill>
                    <a:srgbClr val="F18E53"/>
                  </a:solidFill>
                </a:rPr>
                <a:t>使用方便</a:t>
              </a:r>
              <a:endParaRPr lang="zh-CN" altLang="en-US" sz="1200">
                <a:solidFill>
                  <a:srgbClr val="F18E53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902192" y="4105902"/>
              <a:ext cx="2522011" cy="407804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1100"/>
                <a:t>跟微信支付一样方便，可以密码支付、免密支付</a:t>
              </a:r>
            </a:p>
          </p:txBody>
        </p:sp>
        <p:sp>
          <p:nvSpPr>
            <p:cNvPr id="59" name="矩形 58"/>
            <p:cNvSpPr/>
            <p:nvPr/>
          </p:nvSpPr>
          <p:spPr bwMode="auto">
            <a:xfrm>
              <a:off x="1749438" y="3860560"/>
              <a:ext cx="41167" cy="653146"/>
            </a:xfrm>
            <a:prstGeom prst="rect">
              <a:avLst/>
            </a:prstGeom>
            <a:solidFill>
              <a:srgbClr val="ED8741"/>
            </a:solidFill>
            <a:ln w="9525">
              <a:solidFill>
                <a:schemeClr val="bg1"/>
              </a:solidFill>
            </a:ln>
            <a:effectLst>
              <a:outerShdw blurRad="101600" dir="2700000" sx="69000" sy="69000" algn="tl" rotWithShape="0">
                <a:schemeClr val="tx1">
                  <a:lumMod val="50000"/>
                  <a:lumOff val="50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685" y="3891549"/>
            <a:ext cx="246324" cy="246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/>
          <p:cNvCxnSpPr>
            <a:stCxn id="37" idx="4"/>
            <a:endCxn id="43" idx="3"/>
          </p:cNvCxnSpPr>
          <p:nvPr/>
        </p:nvCxnSpPr>
        <p:spPr>
          <a:xfrm>
            <a:off x="2586405" y="4049493"/>
            <a:ext cx="2455113" cy="493592"/>
          </a:xfrm>
          <a:prstGeom prst="line">
            <a:avLst/>
          </a:prstGeom>
          <a:ln w="9525" cap="flat" cmpd="sng" algn="ctr">
            <a:solidFill>
              <a:srgbClr val="ED874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空心弧 19"/>
          <p:cNvSpPr/>
          <p:nvPr/>
        </p:nvSpPr>
        <p:spPr bwMode="auto">
          <a:xfrm rot="5400000">
            <a:off x="4076886" y="2626843"/>
            <a:ext cx="2630534" cy="1169775"/>
          </a:xfrm>
          <a:prstGeom prst="blockArc">
            <a:avLst/>
          </a:prstGeom>
          <a:solidFill>
            <a:srgbClr val="F39E6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5" name="直接连接符 4"/>
          <p:cNvCxnSpPr>
            <a:stCxn id="37" idx="0"/>
            <a:endCxn id="39" idx="1"/>
          </p:cNvCxnSpPr>
          <p:nvPr/>
        </p:nvCxnSpPr>
        <p:spPr>
          <a:xfrm flipV="1">
            <a:off x="2586405" y="1904825"/>
            <a:ext cx="2503712" cy="469143"/>
          </a:xfrm>
          <a:prstGeom prst="line">
            <a:avLst/>
          </a:prstGeom>
          <a:ln w="9525" cap="flat" cmpd="sng" algn="ctr">
            <a:solidFill>
              <a:srgbClr val="ED874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>
            <a:off x="1748641" y="2373968"/>
            <a:ext cx="1675527" cy="16755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381000" dist="457200" dir="2700000" sx="98000" sy="98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4986475" y="1801183"/>
            <a:ext cx="707714" cy="70771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419100" dist="292100" dir="2700000" sx="78000" sy="78000" algn="tl" rotWithShape="0">
              <a:schemeClr val="tx1">
                <a:lumMod val="50000"/>
                <a:lumOff val="5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200" b="1" smtClean="0">
                <a:solidFill>
                  <a:srgbClr val="F18E53"/>
                </a:solidFill>
              </a:rPr>
              <a:t>兑换</a:t>
            </a:r>
            <a:endParaRPr lang="zh-CN" altLang="en-US" sz="1200" b="1">
              <a:solidFill>
                <a:srgbClr val="F18E53"/>
              </a:solidFill>
            </a:endParaRPr>
          </a:p>
        </p:txBody>
      </p:sp>
      <p:sp>
        <p:nvSpPr>
          <p:cNvPr id="35" name="Freeform 8"/>
          <p:cNvSpPr/>
          <p:nvPr/>
        </p:nvSpPr>
        <p:spPr bwMode="auto">
          <a:xfrm>
            <a:off x="3489337" y="507309"/>
            <a:ext cx="2174588" cy="268415"/>
          </a:xfrm>
          <a:custGeom>
            <a:avLst/>
            <a:gdLst>
              <a:gd name="T0" fmla="*/ 2041 w 5248"/>
              <a:gd name="T1" fmla="*/ 0 h 600"/>
              <a:gd name="T2" fmla="*/ 3207 w 5248"/>
              <a:gd name="T3" fmla="*/ 0 h 600"/>
              <a:gd name="T4" fmla="*/ 4948 w 5248"/>
              <a:gd name="T5" fmla="*/ 0 h 600"/>
              <a:gd name="T6" fmla="*/ 5248 w 5248"/>
              <a:gd name="T7" fmla="*/ 300 h 600"/>
              <a:gd name="T8" fmla="*/ 4948 w 5248"/>
              <a:gd name="T9" fmla="*/ 600 h 600"/>
              <a:gd name="T10" fmla="*/ 3207 w 5248"/>
              <a:gd name="T11" fmla="*/ 600 h 600"/>
              <a:gd name="T12" fmla="*/ 2041 w 5248"/>
              <a:gd name="T13" fmla="*/ 600 h 600"/>
              <a:gd name="T14" fmla="*/ 300 w 5248"/>
              <a:gd name="T15" fmla="*/ 600 h 600"/>
              <a:gd name="T16" fmla="*/ 0 w 5248"/>
              <a:gd name="T17" fmla="*/ 300 h 600"/>
              <a:gd name="T18" fmla="*/ 300 w 5248"/>
              <a:gd name="T19" fmla="*/ 0 h 600"/>
              <a:gd name="T20" fmla="*/ 2041 w 5248"/>
              <a:gd name="T21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48" h="600">
                <a:moveTo>
                  <a:pt x="2041" y="0"/>
                </a:moveTo>
                <a:lnTo>
                  <a:pt x="3207" y="0"/>
                </a:lnTo>
                <a:lnTo>
                  <a:pt x="4948" y="0"/>
                </a:lnTo>
                <a:lnTo>
                  <a:pt x="5248" y="300"/>
                </a:lnTo>
                <a:lnTo>
                  <a:pt x="4948" y="600"/>
                </a:lnTo>
                <a:lnTo>
                  <a:pt x="3207" y="600"/>
                </a:lnTo>
                <a:lnTo>
                  <a:pt x="2041" y="600"/>
                </a:lnTo>
                <a:lnTo>
                  <a:pt x="300" y="600"/>
                </a:lnTo>
                <a:lnTo>
                  <a:pt x="0" y="300"/>
                </a:lnTo>
                <a:lnTo>
                  <a:pt x="300" y="0"/>
                </a:lnTo>
                <a:lnTo>
                  <a:pt x="2041" y="0"/>
                </a:lnTo>
                <a:close/>
              </a:path>
            </a:pathLst>
          </a:custGeom>
          <a:solidFill>
            <a:srgbClr val="F39E66"/>
          </a:solidFill>
          <a:ln w="12700">
            <a:solidFill>
              <a:schemeClr val="bg1"/>
            </a:solidFill>
          </a:ln>
          <a:effectLst>
            <a:outerShdw blurRad="279400" dist="292100" dir="2700000" sx="98000" sy="98000" algn="tl" rotWithShape="0">
              <a:schemeClr val="tx1">
                <a:lumMod val="50000"/>
                <a:lumOff val="50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TextBox 44"/>
          <p:cNvSpPr txBox="1"/>
          <p:nvPr/>
        </p:nvSpPr>
        <p:spPr>
          <a:xfrm>
            <a:off x="4153343" y="507309"/>
            <a:ext cx="846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50" spc="70" smtClean="0">
                <a:solidFill>
                  <a:schemeClr val="bg1"/>
                </a:solidFill>
                <a:latin typeface="+mj-ea"/>
                <a:ea typeface="+mj-ea"/>
              </a:rPr>
              <a:t>积分系统</a:t>
            </a:r>
            <a:endParaRPr lang="zh-CN" altLang="en-US" sz="1150" spc="7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945881" y="2571208"/>
            <a:ext cx="1318867" cy="1318867"/>
          </a:xfrm>
          <a:prstGeom prst="ellipse">
            <a:avLst/>
          </a:prstGeom>
          <a:solidFill>
            <a:srgbClr val="F39E66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b="1"/>
              <a:t>会员</a:t>
            </a:r>
          </a:p>
        </p:txBody>
      </p:sp>
      <p:sp>
        <p:nvSpPr>
          <p:cNvPr id="43" name="椭圆 42"/>
          <p:cNvSpPr/>
          <p:nvPr/>
        </p:nvSpPr>
        <p:spPr>
          <a:xfrm>
            <a:off x="4937876" y="3939015"/>
            <a:ext cx="707714" cy="70771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419100" dist="292100" dir="2700000" sx="78000" sy="78000" algn="tl" rotWithShape="0">
              <a:schemeClr val="tx1">
                <a:lumMod val="50000"/>
                <a:lumOff val="5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200" b="1" smtClean="0">
                <a:solidFill>
                  <a:srgbClr val="F18E53"/>
                </a:solidFill>
              </a:rPr>
              <a:t>低限</a:t>
            </a:r>
            <a:endParaRPr lang="zh-CN" altLang="en-US" sz="1200" b="1">
              <a:solidFill>
                <a:srgbClr val="F18E53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29839" y="148187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>
                <a:solidFill>
                  <a:srgbClr val="F18E53"/>
                </a:solidFill>
              </a:rPr>
              <a:t>积</a:t>
            </a:r>
            <a:r>
              <a:rPr lang="zh-CN" altLang="en-US" sz="1200" b="1" smtClean="0">
                <a:solidFill>
                  <a:srgbClr val="F18E53"/>
                </a:solidFill>
              </a:rPr>
              <a:t>分兑换</a:t>
            </a:r>
            <a:endParaRPr lang="zh-CN" altLang="en-US" sz="1200" b="1">
              <a:solidFill>
                <a:srgbClr val="F18E53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029839" y="1762268"/>
            <a:ext cx="19992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/>
              <a:t>使用消费积分到店兑换礼品，提高到店率、带动消费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5967782" y="4126436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smtClean="0">
                <a:solidFill>
                  <a:srgbClr val="F18E53"/>
                </a:solidFill>
              </a:rPr>
              <a:t>积分抵现</a:t>
            </a:r>
            <a:endParaRPr lang="zh-CN" altLang="en-US" sz="1200" b="1">
              <a:solidFill>
                <a:srgbClr val="F18E53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967782" y="4406834"/>
            <a:ext cx="19992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/>
              <a:t>支付时使用积分直接当现金抵扣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2272233" y="945674"/>
            <a:ext cx="4599534" cy="312943"/>
            <a:chOff x="2837949" y="1027751"/>
            <a:chExt cx="3413034" cy="312943"/>
          </a:xfrm>
        </p:grpSpPr>
        <p:sp>
          <p:nvSpPr>
            <p:cNvPr id="46" name="TextBox 22"/>
            <p:cNvSpPr txBox="1"/>
            <p:nvPr/>
          </p:nvSpPr>
          <p:spPr>
            <a:xfrm>
              <a:off x="2837949" y="1027751"/>
              <a:ext cx="34130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F18E53"/>
                  </a:solidFill>
                </a:rPr>
                <a:t>自定义设置积分规则，消费领卡充值群发均可获得积分</a:t>
              </a: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2897555" y="1340694"/>
              <a:ext cx="3182319" cy="0"/>
            </a:xfrm>
            <a:prstGeom prst="line">
              <a:avLst/>
            </a:prstGeom>
            <a:ln w="12700">
              <a:solidFill>
                <a:srgbClr val="ED87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3981 L 0 0.14815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-0.03981 L 0 -1.48148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7" grpId="2" animBg="1"/>
      <p:bldP spid="39" grpId="0" animBg="1"/>
      <p:bldP spid="35" grpId="0" animBg="1"/>
      <p:bldP spid="38" grpId="0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27"/>
          <p:cNvSpPr/>
          <p:nvPr/>
        </p:nvSpPr>
        <p:spPr>
          <a:xfrm>
            <a:off x="470484" y="1817584"/>
            <a:ext cx="4591050" cy="1085766"/>
          </a:xfrm>
          <a:prstGeom prst="roundRect">
            <a:avLst>
              <a:gd name="adj" fmla="val 2268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778649" y="2110398"/>
            <a:ext cx="4056821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/>
              <a:t>微信、现金、支付宝分开记账，账目信息一目了然</a:t>
            </a:r>
            <a:endParaRPr lang="zh-CN" altLang="en-US" sz="900"/>
          </a:p>
          <a:p>
            <a:r>
              <a:rPr lang="zh-CN" altLang="en-US"/>
              <a:t>账单定制，告别繁琐</a:t>
            </a:r>
            <a:endParaRPr lang="zh-CN" altLang="en-US" sz="900"/>
          </a:p>
        </p:txBody>
      </p:sp>
      <p:sp>
        <p:nvSpPr>
          <p:cNvPr id="26" name="Freeform 8"/>
          <p:cNvSpPr/>
          <p:nvPr/>
        </p:nvSpPr>
        <p:spPr bwMode="auto">
          <a:xfrm>
            <a:off x="3489337" y="507309"/>
            <a:ext cx="2174588" cy="268415"/>
          </a:xfrm>
          <a:custGeom>
            <a:avLst/>
            <a:gdLst>
              <a:gd name="T0" fmla="*/ 2041 w 5248"/>
              <a:gd name="T1" fmla="*/ 0 h 600"/>
              <a:gd name="T2" fmla="*/ 3207 w 5248"/>
              <a:gd name="T3" fmla="*/ 0 h 600"/>
              <a:gd name="T4" fmla="*/ 4948 w 5248"/>
              <a:gd name="T5" fmla="*/ 0 h 600"/>
              <a:gd name="T6" fmla="*/ 5248 w 5248"/>
              <a:gd name="T7" fmla="*/ 300 h 600"/>
              <a:gd name="T8" fmla="*/ 4948 w 5248"/>
              <a:gd name="T9" fmla="*/ 600 h 600"/>
              <a:gd name="T10" fmla="*/ 3207 w 5248"/>
              <a:gd name="T11" fmla="*/ 600 h 600"/>
              <a:gd name="T12" fmla="*/ 2041 w 5248"/>
              <a:gd name="T13" fmla="*/ 600 h 600"/>
              <a:gd name="T14" fmla="*/ 300 w 5248"/>
              <a:gd name="T15" fmla="*/ 600 h 600"/>
              <a:gd name="T16" fmla="*/ 0 w 5248"/>
              <a:gd name="T17" fmla="*/ 300 h 600"/>
              <a:gd name="T18" fmla="*/ 300 w 5248"/>
              <a:gd name="T19" fmla="*/ 0 h 600"/>
              <a:gd name="T20" fmla="*/ 2041 w 5248"/>
              <a:gd name="T21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48" h="600">
                <a:moveTo>
                  <a:pt x="2041" y="0"/>
                </a:moveTo>
                <a:lnTo>
                  <a:pt x="3207" y="0"/>
                </a:lnTo>
                <a:lnTo>
                  <a:pt x="4948" y="0"/>
                </a:lnTo>
                <a:lnTo>
                  <a:pt x="5248" y="300"/>
                </a:lnTo>
                <a:lnTo>
                  <a:pt x="4948" y="600"/>
                </a:lnTo>
                <a:lnTo>
                  <a:pt x="3207" y="600"/>
                </a:lnTo>
                <a:lnTo>
                  <a:pt x="2041" y="600"/>
                </a:lnTo>
                <a:lnTo>
                  <a:pt x="300" y="600"/>
                </a:lnTo>
                <a:lnTo>
                  <a:pt x="0" y="300"/>
                </a:lnTo>
                <a:lnTo>
                  <a:pt x="300" y="0"/>
                </a:lnTo>
                <a:lnTo>
                  <a:pt x="2041" y="0"/>
                </a:lnTo>
                <a:close/>
              </a:path>
            </a:pathLst>
          </a:custGeom>
          <a:solidFill>
            <a:srgbClr val="F39E66"/>
          </a:solidFill>
          <a:ln w="12700">
            <a:solidFill>
              <a:schemeClr val="bg1"/>
            </a:solidFill>
          </a:ln>
          <a:effectLst>
            <a:outerShdw blurRad="279400" dist="292100" dir="2700000" sx="98000" sy="98000" algn="tl" rotWithShape="0">
              <a:schemeClr val="tx1">
                <a:lumMod val="50000"/>
                <a:lumOff val="50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TextBox 44"/>
          <p:cNvSpPr txBox="1"/>
          <p:nvPr/>
        </p:nvSpPr>
        <p:spPr>
          <a:xfrm>
            <a:off x="4170669" y="507309"/>
            <a:ext cx="811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50" spc="70">
                <a:solidFill>
                  <a:schemeClr val="bg1"/>
                </a:solidFill>
                <a:latin typeface="+mj-ea"/>
                <a:ea typeface="+mj-ea"/>
              </a:rPr>
              <a:t>对</a:t>
            </a:r>
            <a:r>
              <a:rPr lang="zh-CN" altLang="en-US" sz="1150" spc="70" smtClean="0">
                <a:solidFill>
                  <a:schemeClr val="bg1"/>
                </a:solidFill>
                <a:latin typeface="+mj-ea"/>
                <a:ea typeface="+mj-ea"/>
              </a:rPr>
              <a:t>账统计</a:t>
            </a:r>
            <a:endParaRPr lang="zh-CN" altLang="en-US" sz="1150" spc="7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9" name="Freeform 7"/>
          <p:cNvSpPr/>
          <p:nvPr/>
        </p:nvSpPr>
        <p:spPr bwMode="auto">
          <a:xfrm>
            <a:off x="4714173" y="2610535"/>
            <a:ext cx="468659" cy="511143"/>
          </a:xfrm>
          <a:custGeom>
            <a:avLst/>
            <a:gdLst>
              <a:gd name="T0" fmla="*/ 186 w 423"/>
              <a:gd name="T1" fmla="*/ 7 h 485"/>
              <a:gd name="T2" fmla="*/ 237 w 423"/>
              <a:gd name="T3" fmla="*/ 7 h 485"/>
              <a:gd name="T4" fmla="*/ 398 w 423"/>
              <a:gd name="T5" fmla="*/ 88 h 485"/>
              <a:gd name="T6" fmla="*/ 423 w 423"/>
              <a:gd name="T7" fmla="*/ 129 h 485"/>
              <a:gd name="T8" fmla="*/ 423 w 423"/>
              <a:gd name="T9" fmla="*/ 356 h 485"/>
              <a:gd name="T10" fmla="*/ 398 w 423"/>
              <a:gd name="T11" fmla="*/ 397 h 485"/>
              <a:gd name="T12" fmla="*/ 237 w 423"/>
              <a:gd name="T13" fmla="*/ 478 h 485"/>
              <a:gd name="T14" fmla="*/ 186 w 423"/>
              <a:gd name="T15" fmla="*/ 478 h 485"/>
              <a:gd name="T16" fmla="*/ 25 w 423"/>
              <a:gd name="T17" fmla="*/ 397 h 485"/>
              <a:gd name="T18" fmla="*/ 0 w 423"/>
              <a:gd name="T19" fmla="*/ 356 h 485"/>
              <a:gd name="T20" fmla="*/ 0 w 423"/>
              <a:gd name="T21" fmla="*/ 129 h 485"/>
              <a:gd name="T22" fmla="*/ 25 w 423"/>
              <a:gd name="T23" fmla="*/ 88 h 485"/>
              <a:gd name="T24" fmla="*/ 186 w 423"/>
              <a:gd name="T25" fmla="*/ 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3" h="485">
                <a:moveTo>
                  <a:pt x="186" y="7"/>
                </a:moveTo>
                <a:cubicBezTo>
                  <a:pt x="200" y="0"/>
                  <a:pt x="223" y="0"/>
                  <a:pt x="237" y="7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412" y="95"/>
                  <a:pt x="423" y="114"/>
                  <a:pt x="423" y="129"/>
                </a:cubicBezTo>
                <a:cubicBezTo>
                  <a:pt x="423" y="356"/>
                  <a:pt x="423" y="356"/>
                  <a:pt x="423" y="356"/>
                </a:cubicBezTo>
                <a:cubicBezTo>
                  <a:pt x="423" y="372"/>
                  <a:pt x="412" y="390"/>
                  <a:pt x="398" y="397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3" y="485"/>
                  <a:pt x="200" y="485"/>
                  <a:pt x="186" y="478"/>
                </a:cubicBezTo>
                <a:cubicBezTo>
                  <a:pt x="25" y="397"/>
                  <a:pt x="25" y="397"/>
                  <a:pt x="25" y="397"/>
                </a:cubicBezTo>
                <a:cubicBezTo>
                  <a:pt x="11" y="390"/>
                  <a:pt x="0" y="372"/>
                  <a:pt x="0" y="35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14"/>
                  <a:pt x="11" y="95"/>
                  <a:pt x="25" y="88"/>
                </a:cubicBezTo>
                <a:lnTo>
                  <a:pt x="186" y="7"/>
                </a:lnTo>
                <a:close/>
              </a:path>
            </a:pathLst>
          </a:custGeom>
          <a:solidFill>
            <a:srgbClr val="F18E53"/>
          </a:solidFill>
          <a:ln w="12700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44" y="2717895"/>
            <a:ext cx="300354" cy="300354"/>
          </a:xfrm>
          <a:prstGeom prst="rect">
            <a:avLst/>
          </a:prstGeom>
        </p:spPr>
      </p:pic>
      <p:sp>
        <p:nvSpPr>
          <p:cNvPr id="31" name="圆角矩形 30"/>
          <p:cNvSpPr/>
          <p:nvPr/>
        </p:nvSpPr>
        <p:spPr>
          <a:xfrm>
            <a:off x="5744705" y="988228"/>
            <a:ext cx="2924013" cy="3459333"/>
          </a:xfrm>
          <a:prstGeom prst="roundRect">
            <a:avLst>
              <a:gd name="adj" fmla="val 2268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4" b="2588"/>
          <a:stretch>
            <a:fillRect/>
          </a:stretch>
        </p:blipFill>
        <p:spPr>
          <a:xfrm>
            <a:off x="5873490" y="1085336"/>
            <a:ext cx="2670369" cy="3265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3981 L 3.125E-6 0.14815 " pathEditMode="relative" rAng="0" ptsTypes="AA">
                                      <p:cBhvr>
                                        <p:cTn id="17" dur="75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125E-6 -0.03981 L 3.125E-6 -3.7037E-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24" dur="75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3.7037E-6 L -0.10885 -3.7037E-6 " pathEditMode="relative" rAng="0" ptsTypes="AA">
                                      <p:cBhvr>
                                        <p:cTn id="31" dur="75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3.7037E-6 L 8.33333E-7 -3.7037E-6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75" grpId="0"/>
      <p:bldP spid="26" grpId="0" animBg="1"/>
      <p:bldP spid="29" grpId="0" animBg="1"/>
      <p:bldP spid="29" grpId="1" animBg="1"/>
      <p:bldP spid="29" grpId="2" animBg="1"/>
      <p:bldP spid="31" grpId="0" animBg="1"/>
      <p:bldP spid="31" grpId="1" animBg="1"/>
      <p:bldP spid="31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8"/>
          <p:cNvSpPr/>
          <p:nvPr/>
        </p:nvSpPr>
        <p:spPr bwMode="auto">
          <a:xfrm>
            <a:off x="3489337" y="507309"/>
            <a:ext cx="2174588" cy="268415"/>
          </a:xfrm>
          <a:custGeom>
            <a:avLst/>
            <a:gdLst>
              <a:gd name="T0" fmla="*/ 2041 w 5248"/>
              <a:gd name="T1" fmla="*/ 0 h 600"/>
              <a:gd name="T2" fmla="*/ 3207 w 5248"/>
              <a:gd name="T3" fmla="*/ 0 h 600"/>
              <a:gd name="T4" fmla="*/ 4948 w 5248"/>
              <a:gd name="T5" fmla="*/ 0 h 600"/>
              <a:gd name="T6" fmla="*/ 5248 w 5248"/>
              <a:gd name="T7" fmla="*/ 300 h 600"/>
              <a:gd name="T8" fmla="*/ 4948 w 5248"/>
              <a:gd name="T9" fmla="*/ 600 h 600"/>
              <a:gd name="T10" fmla="*/ 3207 w 5248"/>
              <a:gd name="T11" fmla="*/ 600 h 600"/>
              <a:gd name="T12" fmla="*/ 2041 w 5248"/>
              <a:gd name="T13" fmla="*/ 600 h 600"/>
              <a:gd name="T14" fmla="*/ 300 w 5248"/>
              <a:gd name="T15" fmla="*/ 600 h 600"/>
              <a:gd name="T16" fmla="*/ 0 w 5248"/>
              <a:gd name="T17" fmla="*/ 300 h 600"/>
              <a:gd name="T18" fmla="*/ 300 w 5248"/>
              <a:gd name="T19" fmla="*/ 0 h 600"/>
              <a:gd name="T20" fmla="*/ 2041 w 5248"/>
              <a:gd name="T21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48" h="600">
                <a:moveTo>
                  <a:pt x="2041" y="0"/>
                </a:moveTo>
                <a:lnTo>
                  <a:pt x="3207" y="0"/>
                </a:lnTo>
                <a:lnTo>
                  <a:pt x="4948" y="0"/>
                </a:lnTo>
                <a:lnTo>
                  <a:pt x="5248" y="300"/>
                </a:lnTo>
                <a:lnTo>
                  <a:pt x="4948" y="600"/>
                </a:lnTo>
                <a:lnTo>
                  <a:pt x="3207" y="600"/>
                </a:lnTo>
                <a:lnTo>
                  <a:pt x="2041" y="600"/>
                </a:lnTo>
                <a:lnTo>
                  <a:pt x="300" y="600"/>
                </a:lnTo>
                <a:lnTo>
                  <a:pt x="0" y="300"/>
                </a:lnTo>
                <a:lnTo>
                  <a:pt x="300" y="0"/>
                </a:lnTo>
                <a:lnTo>
                  <a:pt x="2041" y="0"/>
                </a:lnTo>
                <a:close/>
              </a:path>
            </a:pathLst>
          </a:custGeom>
          <a:solidFill>
            <a:srgbClr val="F39E66"/>
          </a:solidFill>
          <a:ln w="12700">
            <a:solidFill>
              <a:schemeClr val="bg1"/>
            </a:solidFill>
          </a:ln>
          <a:effectLst>
            <a:outerShdw blurRad="279400" dist="292100" dir="2700000" sx="98000" sy="98000" algn="tl" rotWithShape="0">
              <a:schemeClr val="tx1">
                <a:lumMod val="50000"/>
                <a:lumOff val="50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TextBox 44"/>
          <p:cNvSpPr txBox="1"/>
          <p:nvPr/>
        </p:nvSpPr>
        <p:spPr>
          <a:xfrm>
            <a:off x="4170669" y="507309"/>
            <a:ext cx="811924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50" spc="70" smtClean="0">
                <a:solidFill>
                  <a:schemeClr val="bg1"/>
                </a:solidFill>
                <a:latin typeface="+mj-ea"/>
                <a:ea typeface="+mj-ea"/>
              </a:rPr>
              <a:t>会员分析</a:t>
            </a:r>
            <a:endParaRPr lang="zh-CN" altLang="en-US" sz="1150" spc="7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aphicFrame>
        <p:nvGraphicFramePr>
          <p:cNvPr id="9" name="图表 8"/>
          <p:cNvGraphicFramePr/>
          <p:nvPr/>
        </p:nvGraphicFramePr>
        <p:xfrm>
          <a:off x="294466" y="1552304"/>
          <a:ext cx="3677135" cy="2451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183038" y="239791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smtClean="0">
                <a:solidFill>
                  <a:schemeClr val="bg1"/>
                </a:solidFill>
              </a:rPr>
              <a:t>回头客</a:t>
            </a: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668114" y="3174493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>
                <a:solidFill>
                  <a:schemeClr val="bg1"/>
                </a:solidFill>
              </a:rPr>
              <a:t>流</a:t>
            </a:r>
            <a:r>
              <a:rPr lang="zh-CN" altLang="en-US" sz="1800" smtClean="0">
                <a:solidFill>
                  <a:schemeClr val="bg1"/>
                </a:solidFill>
              </a:rPr>
              <a:t>失客户</a:t>
            </a: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31730" y="234525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smtClean="0">
                <a:solidFill>
                  <a:schemeClr val="bg1"/>
                </a:solidFill>
              </a:rPr>
              <a:t>新增会员</a:t>
            </a:r>
            <a:endParaRPr lang="zh-CN" altLang="en-US" sz="1800">
              <a:solidFill>
                <a:schemeClr val="bg1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082832" y="2071436"/>
            <a:ext cx="3451569" cy="511143"/>
            <a:chOff x="849211" y="1790452"/>
            <a:chExt cx="3451569" cy="511143"/>
          </a:xfrm>
        </p:grpSpPr>
        <p:sp>
          <p:nvSpPr>
            <p:cNvPr id="22" name="TextBox 73"/>
            <p:cNvSpPr txBox="1"/>
            <p:nvPr/>
          </p:nvSpPr>
          <p:spPr>
            <a:xfrm>
              <a:off x="1596739" y="1861358"/>
              <a:ext cx="27040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会员分析，数据分层</a:t>
              </a:r>
              <a:endParaRPr lang="zh-CN" altLang="en-US" sz="1800"/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1461940" y="1861358"/>
              <a:ext cx="45719" cy="369332"/>
            </a:xfrm>
            <a:prstGeom prst="rect">
              <a:avLst/>
            </a:prstGeom>
            <a:solidFill>
              <a:srgbClr val="ED8741"/>
            </a:solidFill>
            <a:ln w="9525">
              <a:solidFill>
                <a:schemeClr val="bg1"/>
              </a:solidFill>
            </a:ln>
            <a:effectLst>
              <a:outerShdw blurRad="101600" dir="2700000" sx="69000" sy="69000" algn="tl" rotWithShape="0">
                <a:schemeClr val="tx1">
                  <a:lumMod val="50000"/>
                  <a:lumOff val="50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4" name="Freeform 7"/>
            <p:cNvSpPr/>
            <p:nvPr/>
          </p:nvSpPr>
          <p:spPr bwMode="auto">
            <a:xfrm>
              <a:off x="849211" y="1790452"/>
              <a:ext cx="468659" cy="511143"/>
            </a:xfrm>
            <a:custGeom>
              <a:avLst/>
              <a:gdLst>
                <a:gd name="T0" fmla="*/ 186 w 423"/>
                <a:gd name="T1" fmla="*/ 7 h 485"/>
                <a:gd name="T2" fmla="*/ 237 w 423"/>
                <a:gd name="T3" fmla="*/ 7 h 485"/>
                <a:gd name="T4" fmla="*/ 398 w 423"/>
                <a:gd name="T5" fmla="*/ 88 h 485"/>
                <a:gd name="T6" fmla="*/ 423 w 423"/>
                <a:gd name="T7" fmla="*/ 129 h 485"/>
                <a:gd name="T8" fmla="*/ 423 w 423"/>
                <a:gd name="T9" fmla="*/ 356 h 485"/>
                <a:gd name="T10" fmla="*/ 398 w 423"/>
                <a:gd name="T11" fmla="*/ 397 h 485"/>
                <a:gd name="T12" fmla="*/ 237 w 423"/>
                <a:gd name="T13" fmla="*/ 478 h 485"/>
                <a:gd name="T14" fmla="*/ 186 w 423"/>
                <a:gd name="T15" fmla="*/ 478 h 485"/>
                <a:gd name="T16" fmla="*/ 25 w 423"/>
                <a:gd name="T17" fmla="*/ 397 h 485"/>
                <a:gd name="T18" fmla="*/ 0 w 423"/>
                <a:gd name="T19" fmla="*/ 356 h 485"/>
                <a:gd name="T20" fmla="*/ 0 w 423"/>
                <a:gd name="T21" fmla="*/ 129 h 485"/>
                <a:gd name="T22" fmla="*/ 25 w 423"/>
                <a:gd name="T23" fmla="*/ 88 h 485"/>
                <a:gd name="T24" fmla="*/ 186 w 423"/>
                <a:gd name="T25" fmla="*/ 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485">
                  <a:moveTo>
                    <a:pt x="186" y="7"/>
                  </a:moveTo>
                  <a:cubicBezTo>
                    <a:pt x="200" y="0"/>
                    <a:pt x="223" y="0"/>
                    <a:pt x="237" y="7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412" y="95"/>
                    <a:pt x="423" y="114"/>
                    <a:pt x="423" y="129"/>
                  </a:cubicBezTo>
                  <a:cubicBezTo>
                    <a:pt x="423" y="356"/>
                    <a:pt x="423" y="356"/>
                    <a:pt x="423" y="356"/>
                  </a:cubicBezTo>
                  <a:cubicBezTo>
                    <a:pt x="423" y="372"/>
                    <a:pt x="412" y="390"/>
                    <a:pt x="398" y="397"/>
                  </a:cubicBezTo>
                  <a:cubicBezTo>
                    <a:pt x="237" y="478"/>
                    <a:pt x="237" y="478"/>
                    <a:pt x="237" y="478"/>
                  </a:cubicBezTo>
                  <a:cubicBezTo>
                    <a:pt x="223" y="485"/>
                    <a:pt x="200" y="485"/>
                    <a:pt x="186" y="478"/>
                  </a:cubicBezTo>
                  <a:cubicBezTo>
                    <a:pt x="25" y="397"/>
                    <a:pt x="25" y="397"/>
                    <a:pt x="25" y="397"/>
                  </a:cubicBezTo>
                  <a:cubicBezTo>
                    <a:pt x="11" y="390"/>
                    <a:pt x="0" y="372"/>
                    <a:pt x="0" y="356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14"/>
                    <a:pt x="11" y="95"/>
                    <a:pt x="25" y="88"/>
                  </a:cubicBezTo>
                  <a:lnTo>
                    <a:pt x="186" y="7"/>
                  </a:lnTo>
                  <a:close/>
                </a:path>
              </a:pathLst>
            </a:custGeom>
            <a:solidFill>
              <a:srgbClr val="F18E53"/>
            </a:solidFill>
            <a:ln w="12700">
              <a:solidFill>
                <a:schemeClr val="bg1"/>
              </a:solidFill>
            </a:ln>
            <a:effectLst>
              <a:outerShdw blurRad="419100" dist="190500" dir="2700000" sx="90000" sy="9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b="1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082832" y="3016076"/>
            <a:ext cx="3226843" cy="511143"/>
            <a:chOff x="849211" y="1790452"/>
            <a:chExt cx="3226843" cy="511143"/>
          </a:xfrm>
        </p:grpSpPr>
        <p:sp>
          <p:nvSpPr>
            <p:cNvPr id="32" name="TextBox 73"/>
            <p:cNvSpPr txBox="1"/>
            <p:nvPr/>
          </p:nvSpPr>
          <p:spPr>
            <a:xfrm>
              <a:off x="1596740" y="1861358"/>
              <a:ext cx="2479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为精准营销做支撑</a:t>
              </a:r>
              <a:endParaRPr lang="zh-CN" altLang="en-US" sz="1800"/>
            </a:p>
          </p:txBody>
        </p:sp>
        <p:sp>
          <p:nvSpPr>
            <p:cNvPr id="33" name="矩形 32"/>
            <p:cNvSpPr/>
            <p:nvPr/>
          </p:nvSpPr>
          <p:spPr bwMode="auto">
            <a:xfrm>
              <a:off x="1461940" y="1861358"/>
              <a:ext cx="45719" cy="369332"/>
            </a:xfrm>
            <a:prstGeom prst="rect">
              <a:avLst/>
            </a:prstGeom>
            <a:solidFill>
              <a:srgbClr val="ED8741"/>
            </a:solidFill>
            <a:ln w="9525">
              <a:solidFill>
                <a:schemeClr val="bg1"/>
              </a:solidFill>
            </a:ln>
            <a:effectLst>
              <a:outerShdw blurRad="101600" dir="2700000" sx="69000" sy="69000" algn="tl" rotWithShape="0">
                <a:schemeClr val="tx1">
                  <a:lumMod val="50000"/>
                  <a:lumOff val="50000"/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849211" y="1790452"/>
              <a:ext cx="468659" cy="511143"/>
            </a:xfrm>
            <a:custGeom>
              <a:avLst/>
              <a:gdLst>
                <a:gd name="T0" fmla="*/ 186 w 423"/>
                <a:gd name="T1" fmla="*/ 7 h 485"/>
                <a:gd name="T2" fmla="*/ 237 w 423"/>
                <a:gd name="T3" fmla="*/ 7 h 485"/>
                <a:gd name="T4" fmla="*/ 398 w 423"/>
                <a:gd name="T5" fmla="*/ 88 h 485"/>
                <a:gd name="T6" fmla="*/ 423 w 423"/>
                <a:gd name="T7" fmla="*/ 129 h 485"/>
                <a:gd name="T8" fmla="*/ 423 w 423"/>
                <a:gd name="T9" fmla="*/ 356 h 485"/>
                <a:gd name="T10" fmla="*/ 398 w 423"/>
                <a:gd name="T11" fmla="*/ 397 h 485"/>
                <a:gd name="T12" fmla="*/ 237 w 423"/>
                <a:gd name="T13" fmla="*/ 478 h 485"/>
                <a:gd name="T14" fmla="*/ 186 w 423"/>
                <a:gd name="T15" fmla="*/ 478 h 485"/>
                <a:gd name="T16" fmla="*/ 25 w 423"/>
                <a:gd name="T17" fmla="*/ 397 h 485"/>
                <a:gd name="T18" fmla="*/ 0 w 423"/>
                <a:gd name="T19" fmla="*/ 356 h 485"/>
                <a:gd name="T20" fmla="*/ 0 w 423"/>
                <a:gd name="T21" fmla="*/ 129 h 485"/>
                <a:gd name="T22" fmla="*/ 25 w 423"/>
                <a:gd name="T23" fmla="*/ 88 h 485"/>
                <a:gd name="T24" fmla="*/ 186 w 423"/>
                <a:gd name="T25" fmla="*/ 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485">
                  <a:moveTo>
                    <a:pt x="186" y="7"/>
                  </a:moveTo>
                  <a:cubicBezTo>
                    <a:pt x="200" y="0"/>
                    <a:pt x="223" y="0"/>
                    <a:pt x="237" y="7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412" y="95"/>
                    <a:pt x="423" y="114"/>
                    <a:pt x="423" y="129"/>
                  </a:cubicBezTo>
                  <a:cubicBezTo>
                    <a:pt x="423" y="356"/>
                    <a:pt x="423" y="356"/>
                    <a:pt x="423" y="356"/>
                  </a:cubicBezTo>
                  <a:cubicBezTo>
                    <a:pt x="423" y="372"/>
                    <a:pt x="412" y="390"/>
                    <a:pt x="398" y="397"/>
                  </a:cubicBezTo>
                  <a:cubicBezTo>
                    <a:pt x="237" y="478"/>
                    <a:pt x="237" y="478"/>
                    <a:pt x="237" y="478"/>
                  </a:cubicBezTo>
                  <a:cubicBezTo>
                    <a:pt x="223" y="485"/>
                    <a:pt x="200" y="485"/>
                    <a:pt x="186" y="478"/>
                  </a:cubicBezTo>
                  <a:cubicBezTo>
                    <a:pt x="25" y="397"/>
                    <a:pt x="25" y="397"/>
                    <a:pt x="25" y="397"/>
                  </a:cubicBezTo>
                  <a:cubicBezTo>
                    <a:pt x="11" y="390"/>
                    <a:pt x="0" y="372"/>
                    <a:pt x="0" y="356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14"/>
                    <a:pt x="11" y="95"/>
                    <a:pt x="25" y="88"/>
                  </a:cubicBezTo>
                  <a:lnTo>
                    <a:pt x="186" y="7"/>
                  </a:lnTo>
                  <a:close/>
                </a:path>
              </a:pathLst>
            </a:custGeom>
            <a:solidFill>
              <a:srgbClr val="F18E53"/>
            </a:solidFill>
            <a:ln w="12700">
              <a:solidFill>
                <a:schemeClr val="bg1"/>
              </a:solidFill>
            </a:ln>
            <a:effectLst>
              <a:outerShdw blurRad="419100" dist="190500" dir="2700000" sx="90000" sy="9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b="1"/>
            </a:p>
          </p:txBody>
        </p: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807" y="2212653"/>
            <a:ext cx="228707" cy="2287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3955" flipV="1">
            <a:off x="5202807" y="3157293"/>
            <a:ext cx="237466" cy="237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8"/>
          <p:cNvSpPr/>
          <p:nvPr/>
        </p:nvSpPr>
        <p:spPr bwMode="auto">
          <a:xfrm>
            <a:off x="3489337" y="507309"/>
            <a:ext cx="2174588" cy="268415"/>
          </a:xfrm>
          <a:custGeom>
            <a:avLst/>
            <a:gdLst>
              <a:gd name="T0" fmla="*/ 2041 w 5248"/>
              <a:gd name="T1" fmla="*/ 0 h 600"/>
              <a:gd name="T2" fmla="*/ 3207 w 5248"/>
              <a:gd name="T3" fmla="*/ 0 h 600"/>
              <a:gd name="T4" fmla="*/ 4948 w 5248"/>
              <a:gd name="T5" fmla="*/ 0 h 600"/>
              <a:gd name="T6" fmla="*/ 5248 w 5248"/>
              <a:gd name="T7" fmla="*/ 300 h 600"/>
              <a:gd name="T8" fmla="*/ 4948 w 5248"/>
              <a:gd name="T9" fmla="*/ 600 h 600"/>
              <a:gd name="T10" fmla="*/ 3207 w 5248"/>
              <a:gd name="T11" fmla="*/ 600 h 600"/>
              <a:gd name="T12" fmla="*/ 2041 w 5248"/>
              <a:gd name="T13" fmla="*/ 600 h 600"/>
              <a:gd name="T14" fmla="*/ 300 w 5248"/>
              <a:gd name="T15" fmla="*/ 600 h 600"/>
              <a:gd name="T16" fmla="*/ 0 w 5248"/>
              <a:gd name="T17" fmla="*/ 300 h 600"/>
              <a:gd name="T18" fmla="*/ 300 w 5248"/>
              <a:gd name="T19" fmla="*/ 0 h 600"/>
              <a:gd name="T20" fmla="*/ 2041 w 5248"/>
              <a:gd name="T21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48" h="600">
                <a:moveTo>
                  <a:pt x="2041" y="0"/>
                </a:moveTo>
                <a:lnTo>
                  <a:pt x="3207" y="0"/>
                </a:lnTo>
                <a:lnTo>
                  <a:pt x="4948" y="0"/>
                </a:lnTo>
                <a:lnTo>
                  <a:pt x="5248" y="300"/>
                </a:lnTo>
                <a:lnTo>
                  <a:pt x="4948" y="600"/>
                </a:lnTo>
                <a:lnTo>
                  <a:pt x="3207" y="600"/>
                </a:lnTo>
                <a:lnTo>
                  <a:pt x="2041" y="600"/>
                </a:lnTo>
                <a:lnTo>
                  <a:pt x="300" y="600"/>
                </a:lnTo>
                <a:lnTo>
                  <a:pt x="0" y="300"/>
                </a:lnTo>
                <a:lnTo>
                  <a:pt x="300" y="0"/>
                </a:lnTo>
                <a:lnTo>
                  <a:pt x="2041" y="0"/>
                </a:lnTo>
                <a:close/>
              </a:path>
            </a:pathLst>
          </a:custGeom>
          <a:solidFill>
            <a:srgbClr val="F39E66"/>
          </a:solidFill>
          <a:ln w="12700">
            <a:solidFill>
              <a:schemeClr val="bg1"/>
            </a:solidFill>
          </a:ln>
          <a:effectLst>
            <a:outerShdw blurRad="279400" dist="292100" dir="2700000" sx="98000" sy="98000" algn="tl" rotWithShape="0">
              <a:schemeClr val="tx1">
                <a:lumMod val="50000"/>
                <a:lumOff val="50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TextBox 44"/>
          <p:cNvSpPr txBox="1"/>
          <p:nvPr/>
        </p:nvSpPr>
        <p:spPr>
          <a:xfrm>
            <a:off x="4170669" y="507309"/>
            <a:ext cx="811924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50" spc="70" smtClean="0">
                <a:solidFill>
                  <a:schemeClr val="bg1"/>
                </a:solidFill>
                <a:latin typeface="+mj-ea"/>
                <a:ea typeface="+mj-ea"/>
              </a:rPr>
              <a:t>卡券系统</a:t>
            </a:r>
            <a:endParaRPr lang="zh-CN" altLang="en-US" sz="1150" spc="7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489337" y="1095491"/>
            <a:ext cx="2174588" cy="307777"/>
            <a:chOff x="3741088" y="1027751"/>
            <a:chExt cx="1613629" cy="307777"/>
          </a:xfrm>
        </p:grpSpPr>
        <p:sp>
          <p:nvSpPr>
            <p:cNvPr id="28" name="TextBox 22"/>
            <p:cNvSpPr txBox="1"/>
            <p:nvPr/>
          </p:nvSpPr>
          <p:spPr>
            <a:xfrm>
              <a:off x="3741088" y="1027751"/>
              <a:ext cx="16136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F39E66"/>
                  </a:solidFill>
                </a:rPr>
                <a:t>消息一键群发，精准触达</a:t>
              </a: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3816111" y="1335528"/>
              <a:ext cx="1433710" cy="0"/>
            </a:xfrm>
            <a:prstGeom prst="line">
              <a:avLst/>
            </a:prstGeom>
            <a:ln w="12700">
              <a:solidFill>
                <a:srgbClr val="ED87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782" y="1659659"/>
            <a:ext cx="1431011" cy="116053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69650" y="1870596"/>
            <a:ext cx="723275" cy="738664"/>
          </a:xfrm>
          <a:prstGeom prst="rect">
            <a:avLst/>
          </a:prstGeom>
          <a:solidFill>
            <a:srgbClr val="F39E66"/>
          </a:solidFill>
        </p:spPr>
        <p:txBody>
          <a:bodyPr wrap="none" rtlCol="0">
            <a:spAutoFit/>
          </a:bodyPr>
          <a:lstStyle/>
          <a:p>
            <a:endParaRPr lang="en-US" altLang="zh-CN" smtClean="0">
              <a:solidFill>
                <a:schemeClr val="bg1"/>
              </a:solidFill>
            </a:endParaRPr>
          </a:p>
          <a:p>
            <a:r>
              <a:rPr lang="zh-CN" altLang="en-US" smtClean="0">
                <a:solidFill>
                  <a:schemeClr val="bg1"/>
                </a:solidFill>
              </a:rPr>
              <a:t>内推券</a:t>
            </a:r>
            <a:endParaRPr lang="en-US" altLang="zh-CN" smtClean="0">
              <a:solidFill>
                <a:schemeClr val="bg1"/>
              </a:solidFill>
            </a:endParaRPr>
          </a:p>
          <a:p>
            <a:endParaRPr lang="en-US" altLang="zh-CN" smtClean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525792" y="2991868"/>
            <a:ext cx="4712348" cy="1913695"/>
            <a:chOff x="2490061" y="3017699"/>
            <a:chExt cx="4712348" cy="1913695"/>
          </a:xfrm>
        </p:grpSpPr>
        <p:sp>
          <p:nvSpPr>
            <p:cNvPr id="30" name="圆角矩形 29"/>
            <p:cNvSpPr/>
            <p:nvPr/>
          </p:nvSpPr>
          <p:spPr>
            <a:xfrm>
              <a:off x="2490061" y="3017699"/>
              <a:ext cx="4591050" cy="1703422"/>
            </a:xfrm>
            <a:prstGeom prst="roundRect">
              <a:avLst>
                <a:gd name="adj" fmla="val 2268"/>
              </a:avLst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1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2798226" y="3310513"/>
              <a:ext cx="4056821" cy="1146468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/>
                <a:t>（内推卷是商家会员积累到一定数量后，商家群发给所有会员的卡券，一般会带来</a:t>
              </a:r>
              <a:r>
                <a:rPr lang="en-US" altLang="zh-CN"/>
                <a:t>10%</a:t>
              </a:r>
              <a:r>
                <a:rPr lang="zh-CN" altLang="en-US"/>
                <a:t>左右会员二次消费，包括满减券、折扣券，普通券可以转赠给好友使用，每种券每月可以以消息推送形式群发</a:t>
              </a:r>
              <a:r>
                <a:rPr lang="en-US" altLang="zh-CN"/>
                <a:t>3</a:t>
              </a:r>
              <a:r>
                <a:rPr lang="zh-CN" altLang="en-US"/>
                <a:t>次，每次只能发一种券。）</a:t>
              </a:r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6733750" y="4420251"/>
              <a:ext cx="468659" cy="511143"/>
            </a:xfrm>
            <a:custGeom>
              <a:avLst/>
              <a:gdLst>
                <a:gd name="T0" fmla="*/ 186 w 423"/>
                <a:gd name="T1" fmla="*/ 7 h 485"/>
                <a:gd name="T2" fmla="*/ 237 w 423"/>
                <a:gd name="T3" fmla="*/ 7 h 485"/>
                <a:gd name="T4" fmla="*/ 398 w 423"/>
                <a:gd name="T5" fmla="*/ 88 h 485"/>
                <a:gd name="T6" fmla="*/ 423 w 423"/>
                <a:gd name="T7" fmla="*/ 129 h 485"/>
                <a:gd name="T8" fmla="*/ 423 w 423"/>
                <a:gd name="T9" fmla="*/ 356 h 485"/>
                <a:gd name="T10" fmla="*/ 398 w 423"/>
                <a:gd name="T11" fmla="*/ 397 h 485"/>
                <a:gd name="T12" fmla="*/ 237 w 423"/>
                <a:gd name="T13" fmla="*/ 478 h 485"/>
                <a:gd name="T14" fmla="*/ 186 w 423"/>
                <a:gd name="T15" fmla="*/ 478 h 485"/>
                <a:gd name="T16" fmla="*/ 25 w 423"/>
                <a:gd name="T17" fmla="*/ 397 h 485"/>
                <a:gd name="T18" fmla="*/ 0 w 423"/>
                <a:gd name="T19" fmla="*/ 356 h 485"/>
                <a:gd name="T20" fmla="*/ 0 w 423"/>
                <a:gd name="T21" fmla="*/ 129 h 485"/>
                <a:gd name="T22" fmla="*/ 25 w 423"/>
                <a:gd name="T23" fmla="*/ 88 h 485"/>
                <a:gd name="T24" fmla="*/ 186 w 423"/>
                <a:gd name="T25" fmla="*/ 7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485">
                  <a:moveTo>
                    <a:pt x="186" y="7"/>
                  </a:moveTo>
                  <a:cubicBezTo>
                    <a:pt x="200" y="0"/>
                    <a:pt x="223" y="0"/>
                    <a:pt x="237" y="7"/>
                  </a:cubicBezTo>
                  <a:cubicBezTo>
                    <a:pt x="398" y="88"/>
                    <a:pt x="398" y="88"/>
                    <a:pt x="398" y="88"/>
                  </a:cubicBezTo>
                  <a:cubicBezTo>
                    <a:pt x="412" y="95"/>
                    <a:pt x="423" y="114"/>
                    <a:pt x="423" y="129"/>
                  </a:cubicBezTo>
                  <a:cubicBezTo>
                    <a:pt x="423" y="356"/>
                    <a:pt x="423" y="356"/>
                    <a:pt x="423" y="356"/>
                  </a:cubicBezTo>
                  <a:cubicBezTo>
                    <a:pt x="423" y="372"/>
                    <a:pt x="412" y="390"/>
                    <a:pt x="398" y="397"/>
                  </a:cubicBezTo>
                  <a:cubicBezTo>
                    <a:pt x="237" y="478"/>
                    <a:pt x="237" y="478"/>
                    <a:pt x="237" y="478"/>
                  </a:cubicBezTo>
                  <a:cubicBezTo>
                    <a:pt x="223" y="485"/>
                    <a:pt x="200" y="485"/>
                    <a:pt x="186" y="478"/>
                  </a:cubicBezTo>
                  <a:cubicBezTo>
                    <a:pt x="25" y="397"/>
                    <a:pt x="25" y="397"/>
                    <a:pt x="25" y="397"/>
                  </a:cubicBezTo>
                  <a:cubicBezTo>
                    <a:pt x="11" y="390"/>
                    <a:pt x="0" y="372"/>
                    <a:pt x="0" y="356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114"/>
                    <a:pt x="11" y="95"/>
                    <a:pt x="25" y="88"/>
                  </a:cubicBezTo>
                  <a:lnTo>
                    <a:pt x="186" y="7"/>
                  </a:lnTo>
                  <a:close/>
                </a:path>
              </a:pathLst>
            </a:custGeom>
            <a:solidFill>
              <a:srgbClr val="F18E53"/>
            </a:solidFill>
            <a:ln w="12700">
              <a:solidFill>
                <a:schemeClr val="bg1"/>
              </a:solidFill>
            </a:ln>
            <a:effectLst>
              <a:outerShdw blurRad="419100" dist="190500" dir="2700000" sx="90000" sy="90000" algn="t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7459" y="4525018"/>
              <a:ext cx="301240" cy="3012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>
            <a:stCxn id="37" idx="6"/>
            <a:endCxn id="31" idx="2"/>
          </p:cNvCxnSpPr>
          <p:nvPr/>
        </p:nvCxnSpPr>
        <p:spPr>
          <a:xfrm flipV="1">
            <a:off x="1854963" y="2982180"/>
            <a:ext cx="483906" cy="1"/>
          </a:xfrm>
          <a:prstGeom prst="line">
            <a:avLst/>
          </a:prstGeom>
          <a:ln w="9525" cap="flat" cmpd="sng" algn="ctr">
            <a:solidFill>
              <a:srgbClr val="F39E6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1" name="圆角矩形 70"/>
          <p:cNvSpPr/>
          <p:nvPr/>
        </p:nvSpPr>
        <p:spPr>
          <a:xfrm>
            <a:off x="6366929" y="1491156"/>
            <a:ext cx="2098688" cy="2147303"/>
          </a:xfrm>
          <a:prstGeom prst="roundRect">
            <a:avLst>
              <a:gd name="adj" fmla="val 2268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444500" dir="2700000" sx="98000" sy="98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071" y="1485805"/>
            <a:ext cx="2137605" cy="2137605"/>
          </a:xfrm>
          <a:prstGeom prst="rect">
            <a:avLst/>
          </a:prstGeom>
        </p:spPr>
      </p:pic>
      <p:sp>
        <p:nvSpPr>
          <p:cNvPr id="44" name="弧形 43"/>
          <p:cNvSpPr/>
          <p:nvPr/>
        </p:nvSpPr>
        <p:spPr>
          <a:xfrm rot="10023535">
            <a:off x="1260974" y="2248851"/>
            <a:ext cx="2380509" cy="2302665"/>
          </a:xfrm>
          <a:prstGeom prst="arc">
            <a:avLst/>
          </a:prstGeom>
          <a:ln w="9525" cap="flat" cmpd="sng" algn="ctr">
            <a:solidFill>
              <a:srgbClr val="ED874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弧形 2"/>
          <p:cNvSpPr/>
          <p:nvPr/>
        </p:nvSpPr>
        <p:spPr>
          <a:xfrm rot="16995289">
            <a:off x="894441" y="2161383"/>
            <a:ext cx="1716958" cy="1107272"/>
          </a:xfrm>
          <a:prstGeom prst="arc">
            <a:avLst/>
          </a:prstGeom>
          <a:ln w="9525" cap="flat" cmpd="sng" algn="ctr">
            <a:solidFill>
              <a:srgbClr val="ED874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79436" y="2144418"/>
            <a:ext cx="1675527" cy="167552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5400">
            <a:solidFill>
              <a:schemeClr val="bg1"/>
            </a:solidFill>
          </a:ln>
          <a:effectLst>
            <a:outerShdw blurRad="381000" dist="457200" dir="2700000" sx="98000" sy="98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1735748" y="1478171"/>
            <a:ext cx="707714" cy="70771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419100" dist="292100" dir="2700000" sx="78000" sy="78000" algn="tl" rotWithShape="0">
              <a:schemeClr val="tx1">
                <a:lumMod val="50000"/>
                <a:lumOff val="5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200" b="1">
                <a:solidFill>
                  <a:srgbClr val="F18E53"/>
                </a:solidFill>
              </a:rPr>
              <a:t>支付</a:t>
            </a:r>
          </a:p>
        </p:txBody>
      </p:sp>
      <p:sp>
        <p:nvSpPr>
          <p:cNvPr id="35" name="Freeform 8"/>
          <p:cNvSpPr/>
          <p:nvPr/>
        </p:nvSpPr>
        <p:spPr bwMode="auto">
          <a:xfrm>
            <a:off x="3489337" y="389567"/>
            <a:ext cx="2174588" cy="268415"/>
          </a:xfrm>
          <a:custGeom>
            <a:avLst/>
            <a:gdLst>
              <a:gd name="T0" fmla="*/ 2041 w 5248"/>
              <a:gd name="T1" fmla="*/ 0 h 600"/>
              <a:gd name="T2" fmla="*/ 3207 w 5248"/>
              <a:gd name="T3" fmla="*/ 0 h 600"/>
              <a:gd name="T4" fmla="*/ 4948 w 5248"/>
              <a:gd name="T5" fmla="*/ 0 h 600"/>
              <a:gd name="T6" fmla="*/ 5248 w 5248"/>
              <a:gd name="T7" fmla="*/ 300 h 600"/>
              <a:gd name="T8" fmla="*/ 4948 w 5248"/>
              <a:gd name="T9" fmla="*/ 600 h 600"/>
              <a:gd name="T10" fmla="*/ 3207 w 5248"/>
              <a:gd name="T11" fmla="*/ 600 h 600"/>
              <a:gd name="T12" fmla="*/ 2041 w 5248"/>
              <a:gd name="T13" fmla="*/ 600 h 600"/>
              <a:gd name="T14" fmla="*/ 300 w 5248"/>
              <a:gd name="T15" fmla="*/ 600 h 600"/>
              <a:gd name="T16" fmla="*/ 0 w 5248"/>
              <a:gd name="T17" fmla="*/ 300 h 600"/>
              <a:gd name="T18" fmla="*/ 300 w 5248"/>
              <a:gd name="T19" fmla="*/ 0 h 600"/>
              <a:gd name="T20" fmla="*/ 2041 w 5248"/>
              <a:gd name="T21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48" h="600">
                <a:moveTo>
                  <a:pt x="2041" y="0"/>
                </a:moveTo>
                <a:lnTo>
                  <a:pt x="3207" y="0"/>
                </a:lnTo>
                <a:lnTo>
                  <a:pt x="4948" y="0"/>
                </a:lnTo>
                <a:lnTo>
                  <a:pt x="5248" y="300"/>
                </a:lnTo>
                <a:lnTo>
                  <a:pt x="4948" y="600"/>
                </a:lnTo>
                <a:lnTo>
                  <a:pt x="3207" y="600"/>
                </a:lnTo>
                <a:lnTo>
                  <a:pt x="2041" y="600"/>
                </a:lnTo>
                <a:lnTo>
                  <a:pt x="300" y="600"/>
                </a:lnTo>
                <a:lnTo>
                  <a:pt x="0" y="300"/>
                </a:lnTo>
                <a:lnTo>
                  <a:pt x="300" y="0"/>
                </a:lnTo>
                <a:lnTo>
                  <a:pt x="2041" y="0"/>
                </a:lnTo>
                <a:close/>
              </a:path>
            </a:pathLst>
          </a:custGeom>
          <a:solidFill>
            <a:srgbClr val="F39E66"/>
          </a:solidFill>
          <a:ln w="12700">
            <a:solidFill>
              <a:schemeClr val="bg1"/>
            </a:solidFill>
          </a:ln>
          <a:effectLst>
            <a:outerShdw blurRad="279400" dist="292100" dir="2700000" sx="98000" sy="98000" algn="tl" rotWithShape="0">
              <a:schemeClr val="tx1">
                <a:lumMod val="50000"/>
                <a:lumOff val="50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TextBox 44"/>
          <p:cNvSpPr txBox="1"/>
          <p:nvPr/>
        </p:nvSpPr>
        <p:spPr>
          <a:xfrm>
            <a:off x="3858064" y="389567"/>
            <a:ext cx="1437134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50" spc="70" dirty="0">
                <a:solidFill>
                  <a:schemeClr val="bg1"/>
                </a:solidFill>
                <a:latin typeface="+mj-ea"/>
                <a:ea typeface="+mj-ea"/>
              </a:rPr>
              <a:t>百酷</a:t>
            </a:r>
            <a:r>
              <a:rPr lang="zh-CN" altLang="en-US" sz="1150" spc="70" dirty="0" smtClean="0">
                <a:solidFill>
                  <a:schemeClr val="bg1"/>
                </a:solidFill>
                <a:latin typeface="+mj-ea"/>
                <a:ea typeface="+mj-ea"/>
              </a:rPr>
              <a:t>会员</a:t>
            </a:r>
            <a:r>
              <a:rPr lang="zh-CN" altLang="en-US" sz="1150" spc="70" dirty="0" smtClean="0">
                <a:solidFill>
                  <a:schemeClr val="bg1"/>
                </a:solidFill>
                <a:latin typeface="+mj-ea"/>
                <a:ea typeface="+mj-ea"/>
              </a:rPr>
              <a:t>营销系统</a:t>
            </a:r>
            <a:endParaRPr lang="zh-CN" altLang="en-US" sz="1150" spc="7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76676" y="2341658"/>
            <a:ext cx="1318867" cy="1318867"/>
          </a:xfrm>
          <a:prstGeom prst="ellipse">
            <a:avLst/>
          </a:prstGeom>
          <a:solidFill>
            <a:srgbClr val="ED8741"/>
          </a:solidFill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b="1" smtClean="0"/>
              <a:t>一卡共用</a:t>
            </a:r>
            <a:endParaRPr lang="zh-CN" altLang="en-US" sz="2800" b="1"/>
          </a:p>
        </p:txBody>
      </p:sp>
      <p:sp>
        <p:nvSpPr>
          <p:cNvPr id="43" name="椭圆 42"/>
          <p:cNvSpPr/>
          <p:nvPr/>
        </p:nvSpPr>
        <p:spPr>
          <a:xfrm>
            <a:off x="2635113" y="4120338"/>
            <a:ext cx="707714" cy="70771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419100" dist="292100" dir="2700000" sx="78000" sy="78000" algn="tl" rotWithShape="0">
              <a:schemeClr val="tx1">
                <a:lumMod val="50000"/>
                <a:lumOff val="5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200" b="1" smtClean="0">
                <a:solidFill>
                  <a:srgbClr val="F18E53"/>
                </a:solidFill>
              </a:rPr>
              <a:t>连接</a:t>
            </a:r>
            <a:endParaRPr lang="zh-CN" altLang="en-US" sz="1200" b="1">
              <a:solidFill>
                <a:srgbClr val="F18E53"/>
              </a:solidFill>
            </a:endParaRPr>
          </a:p>
        </p:txBody>
      </p:sp>
      <p:sp>
        <p:nvSpPr>
          <p:cNvPr id="63" name="左中括号 62"/>
          <p:cNvSpPr/>
          <p:nvPr/>
        </p:nvSpPr>
        <p:spPr>
          <a:xfrm>
            <a:off x="3625014" y="4120338"/>
            <a:ext cx="187798" cy="733995"/>
          </a:xfrm>
          <a:prstGeom prst="leftBracket">
            <a:avLst/>
          </a:prstGeom>
          <a:ln w="12700">
            <a:solidFill>
              <a:srgbClr val="ED8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直接连接符 63"/>
          <p:cNvCxnSpPr/>
          <p:nvPr/>
        </p:nvCxnSpPr>
        <p:spPr>
          <a:xfrm flipV="1">
            <a:off x="3442580" y="4487335"/>
            <a:ext cx="332018" cy="800"/>
          </a:xfrm>
          <a:prstGeom prst="line">
            <a:avLst/>
          </a:prstGeom>
          <a:ln w="12700">
            <a:solidFill>
              <a:srgbClr val="ED8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/>
          <p:cNvSpPr txBox="1"/>
          <p:nvPr/>
        </p:nvSpPr>
        <p:spPr>
          <a:xfrm>
            <a:off x="3839190" y="3978719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/>
              <a:t>各门店独立商品设置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3839190" y="4348835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/>
              <a:t>独立外送、自提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3813091" y="4707326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/>
              <a:t>独立点餐、预约</a:t>
            </a:r>
          </a:p>
        </p:txBody>
      </p:sp>
      <p:sp>
        <p:nvSpPr>
          <p:cNvPr id="73" name="圆角矩形 72"/>
          <p:cNvSpPr/>
          <p:nvPr/>
        </p:nvSpPr>
        <p:spPr>
          <a:xfrm>
            <a:off x="6181946" y="3499502"/>
            <a:ext cx="271624" cy="277914"/>
          </a:xfrm>
          <a:prstGeom prst="roundRect">
            <a:avLst>
              <a:gd name="adj" fmla="val 2268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317500" dir="2700000" sx="98000" sy="98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4" name="圆角矩形 73"/>
          <p:cNvSpPr/>
          <p:nvPr/>
        </p:nvSpPr>
        <p:spPr>
          <a:xfrm>
            <a:off x="6034761" y="3346694"/>
            <a:ext cx="152180" cy="106978"/>
          </a:xfrm>
          <a:prstGeom prst="roundRect">
            <a:avLst>
              <a:gd name="adj" fmla="val 2268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190500" dir="2700000" sx="98000" sy="98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圆角矩形 74"/>
          <p:cNvSpPr/>
          <p:nvPr/>
        </p:nvSpPr>
        <p:spPr>
          <a:xfrm>
            <a:off x="8364798" y="1120941"/>
            <a:ext cx="465798" cy="476588"/>
          </a:xfrm>
          <a:prstGeom prst="roundRect">
            <a:avLst>
              <a:gd name="adj" fmla="val 2268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8000" sy="98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左中括号 24"/>
          <p:cNvSpPr/>
          <p:nvPr/>
        </p:nvSpPr>
        <p:spPr>
          <a:xfrm>
            <a:off x="2795410" y="1500854"/>
            <a:ext cx="187798" cy="733995"/>
          </a:xfrm>
          <a:prstGeom prst="leftBracket">
            <a:avLst/>
          </a:prstGeom>
          <a:ln w="12700">
            <a:solidFill>
              <a:srgbClr val="ED8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2612976" y="1867851"/>
            <a:ext cx="332018" cy="800"/>
          </a:xfrm>
          <a:prstGeom prst="line">
            <a:avLst/>
          </a:prstGeom>
          <a:ln w="12700">
            <a:solidFill>
              <a:srgbClr val="ED8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3009586" y="1359235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/>
              <a:t>资金归集到总部或单店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009586" y="1729351"/>
            <a:ext cx="2492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/>
              <a:t>单门店独立记账、总部对账、结算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983487" y="2087842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/>
              <a:t>多角色、多账号</a:t>
            </a:r>
          </a:p>
        </p:txBody>
      </p:sp>
      <p:sp>
        <p:nvSpPr>
          <p:cNvPr id="31" name="椭圆 30"/>
          <p:cNvSpPr/>
          <p:nvPr/>
        </p:nvSpPr>
        <p:spPr>
          <a:xfrm>
            <a:off x="2338869" y="2628324"/>
            <a:ext cx="707714" cy="70771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419100" dist="292100" dir="2700000" sx="78000" sy="78000" algn="tl" rotWithShape="0">
              <a:schemeClr val="tx1">
                <a:lumMod val="50000"/>
                <a:lumOff val="5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200" b="1">
                <a:solidFill>
                  <a:srgbClr val="F18E53"/>
                </a:solidFill>
              </a:rPr>
              <a:t>会员</a:t>
            </a:r>
          </a:p>
        </p:txBody>
      </p:sp>
      <p:sp>
        <p:nvSpPr>
          <p:cNvPr id="40" name="左中括号 39"/>
          <p:cNvSpPr/>
          <p:nvPr/>
        </p:nvSpPr>
        <p:spPr>
          <a:xfrm>
            <a:off x="3374525" y="2678746"/>
            <a:ext cx="187798" cy="733995"/>
          </a:xfrm>
          <a:prstGeom prst="leftBracket">
            <a:avLst/>
          </a:prstGeom>
          <a:ln w="12700">
            <a:solidFill>
              <a:srgbClr val="ED8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" name="直接连接符 40"/>
          <p:cNvCxnSpPr/>
          <p:nvPr/>
        </p:nvCxnSpPr>
        <p:spPr>
          <a:xfrm flipV="1">
            <a:off x="3192091" y="3045743"/>
            <a:ext cx="332018" cy="800"/>
          </a:xfrm>
          <a:prstGeom prst="line">
            <a:avLst/>
          </a:prstGeom>
          <a:ln w="12700">
            <a:solidFill>
              <a:srgbClr val="ED8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3588701" y="2537127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/>
              <a:t>共享会员卡，全店通用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3588701" y="290724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/>
              <a:t>共享会员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562602" y="3265734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/>
              <a:t>共享或独立会员营销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2887195" y="747443"/>
            <a:ext cx="3479734" cy="523220"/>
            <a:chOff x="3741088" y="1027751"/>
            <a:chExt cx="1613629" cy="523220"/>
          </a:xfrm>
        </p:grpSpPr>
        <p:sp>
          <p:nvSpPr>
            <p:cNvPr id="48" name="TextBox 22"/>
            <p:cNvSpPr txBox="1"/>
            <p:nvPr/>
          </p:nvSpPr>
          <p:spPr>
            <a:xfrm>
              <a:off x="3741088" y="1027751"/>
              <a:ext cx="16136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F39E66"/>
                  </a:solidFill>
                </a:rPr>
                <a:t>完美匹配各种美食城，直营连锁加盟门店</a:t>
              </a:r>
            </a:p>
          </p:txBody>
        </p:sp>
        <p:cxnSp>
          <p:nvCxnSpPr>
            <p:cNvPr id="49" name="直接连接符 48"/>
            <p:cNvCxnSpPr/>
            <p:nvPr/>
          </p:nvCxnSpPr>
          <p:spPr>
            <a:xfrm flipV="1">
              <a:off x="3795159" y="1335528"/>
              <a:ext cx="1454662" cy="14147"/>
            </a:xfrm>
            <a:prstGeom prst="line">
              <a:avLst/>
            </a:prstGeom>
            <a:ln w="12700">
              <a:solidFill>
                <a:srgbClr val="ED87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49"/>
          <p:cNvSpPr txBox="1"/>
          <p:nvPr/>
        </p:nvSpPr>
        <p:spPr>
          <a:xfrm>
            <a:off x="7000646" y="3967485"/>
            <a:ext cx="831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smtClean="0"/>
              <a:t>扫码体验</a:t>
            </a:r>
            <a:endParaRPr lang="zh-CN" altLang="en-US" sz="1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3981 L 0 0.14815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-0.03981 L 0 -1.48148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3.7037E-6 L -0.10885 -3.7037E-6 " pathEditMode="relative" rAng="0" ptsTypes="AA">
                                      <p:cBhvr>
                                        <p:cTn id="36" dur="75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3.7037E-6 L 8.33333E-7 -3.7037E-6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71" grpId="2" animBg="1"/>
      <p:bldP spid="37" grpId="0" animBg="1"/>
      <p:bldP spid="37" grpId="1" animBg="1"/>
      <p:bldP spid="37" grpId="2" animBg="1"/>
      <p:bldP spid="39" grpId="0" animBg="1"/>
      <p:bldP spid="35" grpId="0" animBg="1"/>
      <p:bldP spid="38" grpId="0" animBg="1"/>
      <p:bldP spid="43" grpId="0" animBg="1"/>
      <p:bldP spid="73" grpId="0" animBg="1"/>
      <p:bldP spid="74" grpId="0" animBg="1"/>
      <p:bldP spid="75" grpId="0" animBg="1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-78350" y="1701195"/>
            <a:ext cx="9303630" cy="2240264"/>
          </a:xfrm>
          <a:prstGeom prst="rect">
            <a:avLst/>
          </a:prstGeom>
          <a:solidFill>
            <a:srgbClr val="F39E66"/>
          </a:solidFill>
          <a:ln w="22225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4" name="Freeform 7"/>
          <p:cNvSpPr/>
          <p:nvPr/>
        </p:nvSpPr>
        <p:spPr bwMode="auto">
          <a:xfrm>
            <a:off x="3758307" y="812547"/>
            <a:ext cx="1433826" cy="1617476"/>
          </a:xfrm>
          <a:custGeom>
            <a:avLst/>
            <a:gdLst>
              <a:gd name="T0" fmla="*/ 186 w 423"/>
              <a:gd name="T1" fmla="*/ 7 h 485"/>
              <a:gd name="T2" fmla="*/ 237 w 423"/>
              <a:gd name="T3" fmla="*/ 7 h 485"/>
              <a:gd name="T4" fmla="*/ 398 w 423"/>
              <a:gd name="T5" fmla="*/ 88 h 485"/>
              <a:gd name="T6" fmla="*/ 423 w 423"/>
              <a:gd name="T7" fmla="*/ 129 h 485"/>
              <a:gd name="T8" fmla="*/ 423 w 423"/>
              <a:gd name="T9" fmla="*/ 356 h 485"/>
              <a:gd name="T10" fmla="*/ 398 w 423"/>
              <a:gd name="T11" fmla="*/ 397 h 485"/>
              <a:gd name="T12" fmla="*/ 237 w 423"/>
              <a:gd name="T13" fmla="*/ 478 h 485"/>
              <a:gd name="T14" fmla="*/ 186 w 423"/>
              <a:gd name="T15" fmla="*/ 478 h 485"/>
              <a:gd name="T16" fmla="*/ 25 w 423"/>
              <a:gd name="T17" fmla="*/ 397 h 485"/>
              <a:gd name="T18" fmla="*/ 0 w 423"/>
              <a:gd name="T19" fmla="*/ 356 h 485"/>
              <a:gd name="T20" fmla="*/ 0 w 423"/>
              <a:gd name="T21" fmla="*/ 129 h 485"/>
              <a:gd name="T22" fmla="*/ 25 w 423"/>
              <a:gd name="T23" fmla="*/ 88 h 485"/>
              <a:gd name="T24" fmla="*/ 186 w 423"/>
              <a:gd name="T25" fmla="*/ 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3" h="485">
                <a:moveTo>
                  <a:pt x="186" y="7"/>
                </a:moveTo>
                <a:cubicBezTo>
                  <a:pt x="200" y="0"/>
                  <a:pt x="223" y="0"/>
                  <a:pt x="237" y="7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412" y="95"/>
                  <a:pt x="423" y="114"/>
                  <a:pt x="423" y="129"/>
                </a:cubicBezTo>
                <a:cubicBezTo>
                  <a:pt x="423" y="356"/>
                  <a:pt x="423" y="356"/>
                  <a:pt x="423" y="356"/>
                </a:cubicBezTo>
                <a:cubicBezTo>
                  <a:pt x="423" y="372"/>
                  <a:pt x="412" y="390"/>
                  <a:pt x="398" y="397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3" y="485"/>
                  <a:pt x="200" y="485"/>
                  <a:pt x="186" y="478"/>
                </a:cubicBezTo>
                <a:cubicBezTo>
                  <a:pt x="25" y="397"/>
                  <a:pt x="25" y="397"/>
                  <a:pt x="25" y="397"/>
                </a:cubicBezTo>
                <a:cubicBezTo>
                  <a:pt x="11" y="390"/>
                  <a:pt x="0" y="372"/>
                  <a:pt x="0" y="35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14"/>
                  <a:pt x="11" y="95"/>
                  <a:pt x="25" y="88"/>
                </a:cubicBezTo>
                <a:lnTo>
                  <a:pt x="186" y="7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>
            <a:off x="3996160" y="1125984"/>
            <a:ext cx="1263542" cy="1021081"/>
            <a:chOff x="2270761" y="2143972"/>
            <a:chExt cx="1263542" cy="1021081"/>
          </a:xfrm>
        </p:grpSpPr>
        <p:sp>
          <p:nvSpPr>
            <p:cNvPr id="66" name="TextBox 76"/>
            <p:cNvSpPr txBox="1"/>
            <p:nvPr/>
          </p:nvSpPr>
          <p:spPr>
            <a:xfrm>
              <a:off x="2431830" y="2143972"/>
              <a:ext cx="736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600" b="1" dirty="0" smtClean="0">
                  <a:solidFill>
                    <a:srgbClr val="F39E66"/>
                  </a:solidFill>
                  <a:latin typeface="DIN Mittelschrift Std" pitchFamily="50" charset="0"/>
                  <a:ea typeface="方正宋黑繁体" panose="03000509000000000000" pitchFamily="65" charset="-122"/>
                  <a:cs typeface="Arial Unicode MS" panose="020B0604020202020204" pitchFamily="34" charset="-122"/>
                </a:rPr>
                <a:t>03</a:t>
              </a:r>
              <a:endParaRPr lang="zh-CN" altLang="en-US" sz="3600" b="1" dirty="0">
                <a:solidFill>
                  <a:srgbClr val="F39E66"/>
                </a:solidFill>
                <a:latin typeface="DIN Mittelschrift Std" pitchFamily="50" charset="0"/>
                <a:ea typeface="方正宋黑繁体" panose="03000509000000000000" pitchFamily="65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67" name="TextBox 75"/>
            <p:cNvSpPr txBox="1"/>
            <p:nvPr/>
          </p:nvSpPr>
          <p:spPr>
            <a:xfrm>
              <a:off x="2270761" y="2580278"/>
              <a:ext cx="1263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 smtClean="0">
                  <a:solidFill>
                    <a:srgbClr val="F39E6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Arial Unicode MS" panose="020B0604020202020204" pitchFamily="34" charset="-122"/>
                </a:rPr>
                <a:t>PART</a:t>
              </a:r>
              <a:r>
                <a:rPr lang="en-US" altLang="zh-CN" sz="3200" dirty="0" smtClean="0">
                  <a:solidFill>
                    <a:srgbClr val="F39E6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Arial Unicode MS" panose="020B0604020202020204" pitchFamily="34" charset="-122"/>
                </a:rPr>
                <a:t> </a:t>
              </a:r>
              <a:endParaRPr lang="zh-CN" altLang="en-US" sz="4400" dirty="0">
                <a:solidFill>
                  <a:srgbClr val="F39E6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62" name="TextBox 22"/>
          <p:cNvSpPr txBox="1"/>
          <p:nvPr/>
        </p:nvSpPr>
        <p:spPr>
          <a:xfrm>
            <a:off x="3693244" y="2778637"/>
            <a:ext cx="1664556" cy="514152"/>
          </a:xfrm>
          <a:prstGeom prst="rect">
            <a:avLst/>
          </a:prstGeom>
          <a:noFill/>
        </p:spPr>
        <p:txBody>
          <a:bodyPr wrap="square" lIns="82461" tIns="41230" rIns="82461" bIns="4123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商</a:t>
            </a:r>
            <a:r>
              <a:rPr lang="zh-CN" altLang="en-US" sz="280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家案例</a:t>
            </a:r>
            <a:endParaRPr lang="zh-CN" altLang="en-US" sz="28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3981 L 3.125E-6 0.14815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125E-6 -0.03981 L 3.125E-6 -3.7037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3889 L -4.58333E-6 -0.14814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58333E-6 0.03843 L -4.58333E-6 -3.7037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54" grpId="0" animBg="1"/>
      <p:bldP spid="54" grpId="1" animBg="1"/>
      <p:bldP spid="54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8"/>
          <p:cNvSpPr/>
          <p:nvPr/>
        </p:nvSpPr>
        <p:spPr bwMode="auto">
          <a:xfrm>
            <a:off x="3489337" y="507309"/>
            <a:ext cx="2174588" cy="268415"/>
          </a:xfrm>
          <a:custGeom>
            <a:avLst/>
            <a:gdLst>
              <a:gd name="T0" fmla="*/ 2041 w 5248"/>
              <a:gd name="T1" fmla="*/ 0 h 600"/>
              <a:gd name="T2" fmla="*/ 3207 w 5248"/>
              <a:gd name="T3" fmla="*/ 0 h 600"/>
              <a:gd name="T4" fmla="*/ 4948 w 5248"/>
              <a:gd name="T5" fmla="*/ 0 h 600"/>
              <a:gd name="T6" fmla="*/ 5248 w 5248"/>
              <a:gd name="T7" fmla="*/ 300 h 600"/>
              <a:gd name="T8" fmla="*/ 4948 w 5248"/>
              <a:gd name="T9" fmla="*/ 600 h 600"/>
              <a:gd name="T10" fmla="*/ 3207 w 5248"/>
              <a:gd name="T11" fmla="*/ 600 h 600"/>
              <a:gd name="T12" fmla="*/ 2041 w 5248"/>
              <a:gd name="T13" fmla="*/ 600 h 600"/>
              <a:gd name="T14" fmla="*/ 300 w 5248"/>
              <a:gd name="T15" fmla="*/ 600 h 600"/>
              <a:gd name="T16" fmla="*/ 0 w 5248"/>
              <a:gd name="T17" fmla="*/ 300 h 600"/>
              <a:gd name="T18" fmla="*/ 300 w 5248"/>
              <a:gd name="T19" fmla="*/ 0 h 600"/>
              <a:gd name="T20" fmla="*/ 2041 w 5248"/>
              <a:gd name="T21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48" h="600">
                <a:moveTo>
                  <a:pt x="2041" y="0"/>
                </a:moveTo>
                <a:lnTo>
                  <a:pt x="3207" y="0"/>
                </a:lnTo>
                <a:lnTo>
                  <a:pt x="4948" y="0"/>
                </a:lnTo>
                <a:lnTo>
                  <a:pt x="5248" y="300"/>
                </a:lnTo>
                <a:lnTo>
                  <a:pt x="4948" y="600"/>
                </a:lnTo>
                <a:lnTo>
                  <a:pt x="3207" y="600"/>
                </a:lnTo>
                <a:lnTo>
                  <a:pt x="2041" y="600"/>
                </a:lnTo>
                <a:lnTo>
                  <a:pt x="300" y="600"/>
                </a:lnTo>
                <a:lnTo>
                  <a:pt x="0" y="300"/>
                </a:lnTo>
                <a:lnTo>
                  <a:pt x="300" y="0"/>
                </a:lnTo>
                <a:lnTo>
                  <a:pt x="2041" y="0"/>
                </a:lnTo>
                <a:close/>
              </a:path>
            </a:pathLst>
          </a:custGeom>
          <a:solidFill>
            <a:srgbClr val="F39E66"/>
          </a:solidFill>
          <a:ln w="12700">
            <a:solidFill>
              <a:schemeClr val="bg1"/>
            </a:solidFill>
          </a:ln>
          <a:effectLst>
            <a:outerShdw blurRad="279400" dist="292100" dir="2700000" sx="98000" sy="98000" algn="tl" rotWithShape="0">
              <a:schemeClr val="tx1">
                <a:lumMod val="50000"/>
                <a:lumOff val="50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TextBox 44"/>
          <p:cNvSpPr txBox="1"/>
          <p:nvPr/>
        </p:nvSpPr>
        <p:spPr>
          <a:xfrm>
            <a:off x="4012302" y="507309"/>
            <a:ext cx="1128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50" spc="70" smtClean="0">
                <a:solidFill>
                  <a:schemeClr val="bg1"/>
                </a:solidFill>
                <a:latin typeface="+mj-ea"/>
                <a:ea typeface="+mj-ea"/>
              </a:rPr>
              <a:t>商家案例①</a:t>
            </a:r>
            <a:endParaRPr lang="zh-CN" altLang="en-US" sz="1150" spc="7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117049" y="1131210"/>
            <a:ext cx="3350958" cy="3406192"/>
          </a:xfrm>
          <a:prstGeom prst="roundRect">
            <a:avLst>
              <a:gd name="adj" fmla="val 2268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TextBox 22"/>
          <p:cNvSpPr txBox="1"/>
          <p:nvPr/>
        </p:nvSpPr>
        <p:spPr>
          <a:xfrm>
            <a:off x="5140960" y="1131209"/>
            <a:ext cx="32335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39E66"/>
                </a:solidFill>
              </a:rPr>
              <a:t>加油</a:t>
            </a:r>
            <a:r>
              <a:rPr lang="zh-CN" altLang="en-US" b="1" smtClean="0">
                <a:solidFill>
                  <a:srgbClr val="F39E66"/>
                </a:solidFill>
              </a:rPr>
              <a:t>站案例</a:t>
            </a:r>
            <a:endParaRPr lang="en-US" altLang="zh-CN" b="1" smtClean="0">
              <a:solidFill>
                <a:srgbClr val="F39E66"/>
              </a:solidFill>
            </a:endParaRPr>
          </a:p>
          <a:p>
            <a:endParaRPr lang="en-US" altLang="zh-CN" smtClean="0">
              <a:solidFill>
                <a:srgbClr val="F39E66"/>
              </a:solidFill>
            </a:endParaRPr>
          </a:p>
          <a:p>
            <a:pPr>
              <a:lnSpc>
                <a:spcPts val="1800"/>
              </a:lnSpc>
            </a:pPr>
            <a:r>
              <a:rPr lang="zh-CN" altLang="en-US" sz="1200">
                <a:solidFill>
                  <a:srgbClr val="F39E66"/>
                </a:solidFill>
              </a:rPr>
              <a:t>所在</a:t>
            </a:r>
            <a:r>
              <a:rPr lang="zh-CN" altLang="en-US" sz="1200" smtClean="0">
                <a:solidFill>
                  <a:srgbClr val="F39E66"/>
                </a:solidFill>
              </a:rPr>
              <a:t>地：广东揭阳</a:t>
            </a:r>
            <a:endParaRPr lang="en-US" altLang="zh-CN" sz="1200" smtClean="0">
              <a:solidFill>
                <a:srgbClr val="F39E66"/>
              </a:solidFill>
            </a:endParaRPr>
          </a:p>
          <a:p>
            <a:pPr>
              <a:lnSpc>
                <a:spcPts val="1800"/>
              </a:lnSpc>
            </a:pPr>
            <a:r>
              <a:rPr lang="zh-CN" altLang="en-US" sz="1200">
                <a:solidFill>
                  <a:srgbClr val="F39E66"/>
                </a:solidFill>
              </a:rPr>
              <a:t>经</a:t>
            </a:r>
            <a:r>
              <a:rPr lang="zh-CN" altLang="en-US" sz="1200" smtClean="0">
                <a:solidFill>
                  <a:srgbClr val="F39E66"/>
                </a:solidFill>
              </a:rPr>
              <a:t>营类型：加油站</a:t>
            </a:r>
            <a:endParaRPr lang="en-US" altLang="zh-CN" sz="1200" smtClean="0">
              <a:solidFill>
                <a:srgbClr val="F39E66"/>
              </a:solidFill>
            </a:endParaRPr>
          </a:p>
          <a:p>
            <a:pPr>
              <a:lnSpc>
                <a:spcPts val="1800"/>
              </a:lnSpc>
            </a:pPr>
            <a:r>
              <a:rPr lang="zh-CN" altLang="en-US" sz="1200" smtClean="0">
                <a:solidFill>
                  <a:srgbClr val="F39E66"/>
                </a:solidFill>
              </a:rPr>
              <a:t>活动流程：</a:t>
            </a:r>
            <a:endParaRPr lang="en-US" altLang="zh-CN" sz="1200" smtClean="0">
              <a:solidFill>
                <a:srgbClr val="F39E66"/>
              </a:solidFill>
            </a:endParaRPr>
          </a:p>
          <a:p>
            <a:pPr>
              <a:lnSpc>
                <a:spcPts val="1800"/>
              </a:lnSpc>
            </a:pPr>
            <a:r>
              <a:rPr lang="en-US" altLang="zh-CN" sz="1000">
                <a:solidFill>
                  <a:srgbClr val="F39E66"/>
                </a:solidFill>
              </a:rPr>
              <a:t>1</a:t>
            </a:r>
            <a:r>
              <a:rPr lang="zh-CN" altLang="zh-CN" sz="1000">
                <a:solidFill>
                  <a:srgbClr val="F39E66"/>
                </a:solidFill>
              </a:rPr>
              <a:t>：先设置一个开卡红包，</a:t>
            </a:r>
            <a:r>
              <a:rPr lang="en-US" altLang="zh-CN" sz="1000">
                <a:solidFill>
                  <a:srgbClr val="F39E66"/>
                </a:solidFill>
              </a:rPr>
              <a:t>5</a:t>
            </a:r>
            <a:r>
              <a:rPr lang="zh-CN" altLang="zh-CN" sz="1000">
                <a:solidFill>
                  <a:srgbClr val="F39E66"/>
                </a:solidFill>
              </a:rPr>
              <a:t>元。</a:t>
            </a:r>
          </a:p>
          <a:p>
            <a:pPr>
              <a:lnSpc>
                <a:spcPts val="1800"/>
              </a:lnSpc>
            </a:pPr>
            <a:r>
              <a:rPr lang="en-US" altLang="zh-CN" sz="1000">
                <a:solidFill>
                  <a:srgbClr val="F39E66"/>
                </a:solidFill>
              </a:rPr>
              <a:t>2</a:t>
            </a:r>
            <a:r>
              <a:rPr lang="zh-CN" altLang="zh-CN" sz="1000">
                <a:solidFill>
                  <a:srgbClr val="F39E66"/>
                </a:solidFill>
              </a:rPr>
              <a:t>：付款返</a:t>
            </a:r>
            <a:r>
              <a:rPr lang="en-US" altLang="zh-CN" sz="1000">
                <a:solidFill>
                  <a:srgbClr val="F39E66"/>
                </a:solidFill>
              </a:rPr>
              <a:t>10%</a:t>
            </a:r>
            <a:r>
              <a:rPr lang="zh-CN" altLang="zh-CN" sz="1000">
                <a:solidFill>
                  <a:srgbClr val="F39E66"/>
                </a:solidFill>
              </a:rPr>
              <a:t>的余额。相当于打</a:t>
            </a:r>
            <a:r>
              <a:rPr lang="en-US" altLang="zh-CN" sz="1000">
                <a:solidFill>
                  <a:srgbClr val="F39E66"/>
                </a:solidFill>
              </a:rPr>
              <a:t>9</a:t>
            </a:r>
            <a:r>
              <a:rPr lang="zh-CN" altLang="zh-CN" sz="1000">
                <a:solidFill>
                  <a:srgbClr val="F39E66"/>
                </a:solidFill>
              </a:rPr>
              <a:t>折，但是以余额返还的形式发放。存在会员的余额钱包里，下次消费可以抵扣，这样就锁定了客户下次的消费。</a:t>
            </a:r>
          </a:p>
          <a:p>
            <a:pPr>
              <a:lnSpc>
                <a:spcPts val="1800"/>
              </a:lnSpc>
            </a:pPr>
            <a:r>
              <a:rPr lang="en-US" altLang="zh-CN" sz="1000">
                <a:solidFill>
                  <a:srgbClr val="F39E66"/>
                </a:solidFill>
              </a:rPr>
              <a:t>3</a:t>
            </a:r>
            <a:r>
              <a:rPr lang="zh-CN" altLang="zh-CN" sz="1000">
                <a:solidFill>
                  <a:srgbClr val="F39E66"/>
                </a:solidFill>
              </a:rPr>
              <a:t>：超过一个月没来的，内推一张</a:t>
            </a:r>
            <a:r>
              <a:rPr lang="en-US" altLang="zh-CN" sz="1000">
                <a:solidFill>
                  <a:srgbClr val="F39E66"/>
                </a:solidFill>
              </a:rPr>
              <a:t>5</a:t>
            </a:r>
            <a:r>
              <a:rPr lang="zh-CN" altLang="zh-CN" sz="1000">
                <a:solidFill>
                  <a:srgbClr val="F39E66"/>
                </a:solidFill>
              </a:rPr>
              <a:t>元的优惠券，唤醒客户。有效期一个星期</a:t>
            </a:r>
            <a:r>
              <a:rPr lang="zh-CN" altLang="zh-CN" sz="1000" smtClean="0">
                <a:solidFill>
                  <a:srgbClr val="F39E66"/>
                </a:solidFill>
              </a:rPr>
              <a:t>。</a:t>
            </a:r>
            <a:endParaRPr lang="en-US" altLang="zh-CN" sz="1000" smtClean="0">
              <a:solidFill>
                <a:srgbClr val="F39E66"/>
              </a:solidFill>
            </a:endParaRPr>
          </a:p>
          <a:p>
            <a:pPr>
              <a:lnSpc>
                <a:spcPts val="1800"/>
              </a:lnSpc>
            </a:pPr>
            <a:endParaRPr lang="zh-CN" altLang="zh-CN" sz="1000">
              <a:solidFill>
                <a:srgbClr val="F39E66"/>
              </a:solidFill>
            </a:endParaRPr>
          </a:p>
          <a:p>
            <a:pPr>
              <a:lnSpc>
                <a:spcPts val="1800"/>
              </a:lnSpc>
            </a:pPr>
            <a:r>
              <a:rPr lang="zh-CN" altLang="zh-CN" sz="1200">
                <a:solidFill>
                  <a:srgbClr val="F39E66"/>
                </a:solidFill>
              </a:rPr>
              <a:t>通过使用了唯好点会员小程序做营销，帮他一个月提升了</a:t>
            </a:r>
            <a:r>
              <a:rPr lang="en-US" altLang="zh-CN" sz="1200">
                <a:solidFill>
                  <a:srgbClr val="F39E66"/>
                </a:solidFill>
              </a:rPr>
              <a:t>50%</a:t>
            </a:r>
            <a:r>
              <a:rPr lang="zh-CN" altLang="zh-CN" sz="1200">
                <a:solidFill>
                  <a:srgbClr val="F39E66"/>
                </a:solidFill>
              </a:rPr>
              <a:t>的营业额，而且数据在稳定的上升，会员的复购率也在不断地提升。会员基数还在持续增长</a:t>
            </a:r>
            <a:r>
              <a:rPr lang="zh-CN" altLang="zh-CN" sz="1200" smtClean="0">
                <a:solidFill>
                  <a:srgbClr val="F39E66"/>
                </a:solidFill>
              </a:rPr>
              <a:t>。</a:t>
            </a:r>
            <a:endParaRPr lang="zh-CN" altLang="zh-CN" sz="1200">
              <a:solidFill>
                <a:srgbClr val="F39E66"/>
              </a:solidFill>
            </a:endParaRPr>
          </a:p>
        </p:txBody>
      </p:sp>
      <p:pic>
        <p:nvPicPr>
          <p:cNvPr id="1028" name="Picture 4" descr="https://taojin-his.cdn.bcebos.com/b999a9014c086e06ff7325740c087bf40ad1cb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6362"/>
          <a:stretch>
            <a:fillRect/>
          </a:stretch>
        </p:blipFill>
        <p:spPr bwMode="auto">
          <a:xfrm>
            <a:off x="1259291" y="1333181"/>
            <a:ext cx="3086028" cy="303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椭圆 12"/>
          <p:cNvSpPr/>
          <p:nvPr/>
        </p:nvSpPr>
        <p:spPr>
          <a:xfrm>
            <a:off x="3303617" y="4131059"/>
            <a:ext cx="707714" cy="70771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419100" dist="292100" dir="2700000" sx="78000" sy="78000" algn="tl" rotWithShape="0">
              <a:schemeClr val="tx1">
                <a:lumMod val="50000"/>
                <a:lumOff val="5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 b="1">
              <a:solidFill>
                <a:srgbClr val="F18E53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133703" y="4131059"/>
            <a:ext cx="707714" cy="70771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419100" dist="292100" dir="2700000" sx="78000" sy="78000" algn="tl" rotWithShape="0">
              <a:schemeClr val="tx1">
                <a:lumMod val="50000"/>
                <a:lumOff val="5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 b="1">
              <a:solidFill>
                <a:srgbClr val="F18E53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17" y="4230458"/>
            <a:ext cx="508915" cy="5089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03" y="4230458"/>
            <a:ext cx="508915" cy="508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3981 L 3.125E-6 0.14815 " pathEditMode="relative" rAng="0" ptsTypes="AA">
                                      <p:cBhvr>
                                        <p:cTn id="20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125E-6 -0.03981 L 3.125E-6 -3.7037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" grpId="0" animBg="1"/>
      <p:bldP spid="5" grpId="1" animBg="1"/>
      <p:bldP spid="5" grpId="2" animBg="1"/>
      <p:bldP spid="6" grpId="0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-78350" y="1701195"/>
            <a:ext cx="9303630" cy="2240264"/>
          </a:xfrm>
          <a:prstGeom prst="rect">
            <a:avLst/>
          </a:prstGeom>
          <a:solidFill>
            <a:srgbClr val="F18E53"/>
          </a:solidFill>
          <a:ln w="22225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4" name="Freeform 7"/>
          <p:cNvSpPr/>
          <p:nvPr/>
        </p:nvSpPr>
        <p:spPr bwMode="auto">
          <a:xfrm>
            <a:off x="3758307" y="812547"/>
            <a:ext cx="1433826" cy="1617476"/>
          </a:xfrm>
          <a:custGeom>
            <a:avLst/>
            <a:gdLst>
              <a:gd name="T0" fmla="*/ 186 w 423"/>
              <a:gd name="T1" fmla="*/ 7 h 485"/>
              <a:gd name="T2" fmla="*/ 237 w 423"/>
              <a:gd name="T3" fmla="*/ 7 h 485"/>
              <a:gd name="T4" fmla="*/ 398 w 423"/>
              <a:gd name="T5" fmla="*/ 88 h 485"/>
              <a:gd name="T6" fmla="*/ 423 w 423"/>
              <a:gd name="T7" fmla="*/ 129 h 485"/>
              <a:gd name="T8" fmla="*/ 423 w 423"/>
              <a:gd name="T9" fmla="*/ 356 h 485"/>
              <a:gd name="T10" fmla="*/ 398 w 423"/>
              <a:gd name="T11" fmla="*/ 397 h 485"/>
              <a:gd name="T12" fmla="*/ 237 w 423"/>
              <a:gd name="T13" fmla="*/ 478 h 485"/>
              <a:gd name="T14" fmla="*/ 186 w 423"/>
              <a:gd name="T15" fmla="*/ 478 h 485"/>
              <a:gd name="T16" fmla="*/ 25 w 423"/>
              <a:gd name="T17" fmla="*/ 397 h 485"/>
              <a:gd name="T18" fmla="*/ 0 w 423"/>
              <a:gd name="T19" fmla="*/ 356 h 485"/>
              <a:gd name="T20" fmla="*/ 0 w 423"/>
              <a:gd name="T21" fmla="*/ 129 h 485"/>
              <a:gd name="T22" fmla="*/ 25 w 423"/>
              <a:gd name="T23" fmla="*/ 88 h 485"/>
              <a:gd name="T24" fmla="*/ 186 w 423"/>
              <a:gd name="T25" fmla="*/ 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3" h="485">
                <a:moveTo>
                  <a:pt x="186" y="7"/>
                </a:moveTo>
                <a:cubicBezTo>
                  <a:pt x="200" y="0"/>
                  <a:pt x="223" y="0"/>
                  <a:pt x="237" y="7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412" y="95"/>
                  <a:pt x="423" y="114"/>
                  <a:pt x="423" y="129"/>
                </a:cubicBezTo>
                <a:cubicBezTo>
                  <a:pt x="423" y="356"/>
                  <a:pt x="423" y="356"/>
                  <a:pt x="423" y="356"/>
                </a:cubicBezTo>
                <a:cubicBezTo>
                  <a:pt x="423" y="372"/>
                  <a:pt x="412" y="390"/>
                  <a:pt x="398" y="397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3" y="485"/>
                  <a:pt x="200" y="485"/>
                  <a:pt x="186" y="478"/>
                </a:cubicBezTo>
                <a:cubicBezTo>
                  <a:pt x="25" y="397"/>
                  <a:pt x="25" y="397"/>
                  <a:pt x="25" y="397"/>
                </a:cubicBezTo>
                <a:cubicBezTo>
                  <a:pt x="11" y="390"/>
                  <a:pt x="0" y="372"/>
                  <a:pt x="0" y="35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14"/>
                  <a:pt x="11" y="95"/>
                  <a:pt x="25" y="88"/>
                </a:cubicBezTo>
                <a:lnTo>
                  <a:pt x="186" y="7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>
            <a:off x="3996160" y="1206945"/>
            <a:ext cx="1263542" cy="992513"/>
            <a:chOff x="2270761" y="2224933"/>
            <a:chExt cx="1263542" cy="992513"/>
          </a:xfrm>
        </p:grpSpPr>
        <p:sp>
          <p:nvSpPr>
            <p:cNvPr id="66" name="TextBox 76"/>
            <p:cNvSpPr txBox="1"/>
            <p:nvPr/>
          </p:nvSpPr>
          <p:spPr>
            <a:xfrm>
              <a:off x="2431830" y="2224933"/>
              <a:ext cx="736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600" b="1" dirty="0" smtClean="0">
                  <a:solidFill>
                    <a:srgbClr val="F39E66"/>
                  </a:solidFill>
                  <a:latin typeface="DIN Mittelschrift Std" pitchFamily="50" charset="0"/>
                  <a:ea typeface="方正宋黑繁体" panose="03000509000000000000" pitchFamily="65" charset="-122"/>
                  <a:cs typeface="Arial Unicode MS" panose="020B0604020202020204" pitchFamily="34" charset="-122"/>
                </a:rPr>
                <a:t>01</a:t>
              </a:r>
              <a:endParaRPr lang="zh-CN" altLang="en-US" sz="3600" b="1" dirty="0">
                <a:solidFill>
                  <a:srgbClr val="F39E66"/>
                </a:solidFill>
                <a:latin typeface="DIN Mittelschrift Std" pitchFamily="50" charset="0"/>
                <a:ea typeface="方正宋黑繁体" panose="03000509000000000000" pitchFamily="65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67" name="TextBox 75"/>
            <p:cNvSpPr txBox="1"/>
            <p:nvPr/>
          </p:nvSpPr>
          <p:spPr>
            <a:xfrm>
              <a:off x="2270761" y="2632671"/>
              <a:ext cx="1263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 smtClean="0">
                  <a:solidFill>
                    <a:srgbClr val="F39E6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Arial Unicode MS" panose="020B0604020202020204" pitchFamily="34" charset="-122"/>
                </a:rPr>
                <a:t>PART</a:t>
              </a:r>
              <a:r>
                <a:rPr lang="en-US" altLang="zh-CN" sz="3200" dirty="0" smtClean="0">
                  <a:solidFill>
                    <a:srgbClr val="F39E66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Arial Unicode MS" panose="020B0604020202020204" pitchFamily="34" charset="-122"/>
                </a:rPr>
                <a:t> </a:t>
              </a:r>
              <a:endParaRPr lang="zh-CN" altLang="en-US" sz="4400" dirty="0">
                <a:solidFill>
                  <a:srgbClr val="F39E6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62" name="TextBox 22"/>
          <p:cNvSpPr txBox="1"/>
          <p:nvPr/>
        </p:nvSpPr>
        <p:spPr>
          <a:xfrm>
            <a:off x="3724910" y="2716530"/>
            <a:ext cx="1600835" cy="514350"/>
          </a:xfrm>
          <a:prstGeom prst="rect">
            <a:avLst/>
          </a:prstGeom>
          <a:noFill/>
        </p:spPr>
        <p:txBody>
          <a:bodyPr wrap="square" lIns="82461" tIns="41230" rIns="82461" bIns="4123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产品理念</a:t>
            </a:r>
            <a:endParaRPr lang="zh-CN" altLang="en-US" sz="28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3981 L 3.125E-6 0.14815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125E-6 -0.03981 L 3.125E-6 -3.7037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3889 L -4.58333E-6 -0.14814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58333E-6 0.03843 L -4.58333E-6 -3.7037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54" grpId="0" animBg="1"/>
      <p:bldP spid="54" grpId="1" animBg="1"/>
      <p:bldP spid="54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17049" y="1131210"/>
            <a:ext cx="3350958" cy="3406192"/>
          </a:xfrm>
          <a:prstGeom prst="roundRect">
            <a:avLst>
              <a:gd name="adj" fmla="val 2268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20225"/>
          <a:stretch>
            <a:fillRect/>
          </a:stretch>
        </p:blipFill>
        <p:spPr>
          <a:xfrm>
            <a:off x="1232748" y="1281810"/>
            <a:ext cx="2070869" cy="19393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372" y="2542233"/>
            <a:ext cx="2125633" cy="1845769"/>
          </a:xfrm>
          <a:prstGeom prst="rect">
            <a:avLst/>
          </a:prstGeom>
        </p:spPr>
      </p:pic>
      <p:sp>
        <p:nvSpPr>
          <p:cNvPr id="35" name="Freeform 8"/>
          <p:cNvSpPr/>
          <p:nvPr/>
        </p:nvSpPr>
        <p:spPr bwMode="auto">
          <a:xfrm>
            <a:off x="3489337" y="507309"/>
            <a:ext cx="2174588" cy="268415"/>
          </a:xfrm>
          <a:custGeom>
            <a:avLst/>
            <a:gdLst>
              <a:gd name="T0" fmla="*/ 2041 w 5248"/>
              <a:gd name="T1" fmla="*/ 0 h 600"/>
              <a:gd name="T2" fmla="*/ 3207 w 5248"/>
              <a:gd name="T3" fmla="*/ 0 h 600"/>
              <a:gd name="T4" fmla="*/ 4948 w 5248"/>
              <a:gd name="T5" fmla="*/ 0 h 600"/>
              <a:gd name="T6" fmla="*/ 5248 w 5248"/>
              <a:gd name="T7" fmla="*/ 300 h 600"/>
              <a:gd name="T8" fmla="*/ 4948 w 5248"/>
              <a:gd name="T9" fmla="*/ 600 h 600"/>
              <a:gd name="T10" fmla="*/ 3207 w 5248"/>
              <a:gd name="T11" fmla="*/ 600 h 600"/>
              <a:gd name="T12" fmla="*/ 2041 w 5248"/>
              <a:gd name="T13" fmla="*/ 600 h 600"/>
              <a:gd name="T14" fmla="*/ 300 w 5248"/>
              <a:gd name="T15" fmla="*/ 600 h 600"/>
              <a:gd name="T16" fmla="*/ 0 w 5248"/>
              <a:gd name="T17" fmla="*/ 300 h 600"/>
              <a:gd name="T18" fmla="*/ 300 w 5248"/>
              <a:gd name="T19" fmla="*/ 0 h 600"/>
              <a:gd name="T20" fmla="*/ 2041 w 5248"/>
              <a:gd name="T21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48" h="600">
                <a:moveTo>
                  <a:pt x="2041" y="0"/>
                </a:moveTo>
                <a:lnTo>
                  <a:pt x="3207" y="0"/>
                </a:lnTo>
                <a:lnTo>
                  <a:pt x="4948" y="0"/>
                </a:lnTo>
                <a:lnTo>
                  <a:pt x="5248" y="300"/>
                </a:lnTo>
                <a:lnTo>
                  <a:pt x="4948" y="600"/>
                </a:lnTo>
                <a:lnTo>
                  <a:pt x="3207" y="600"/>
                </a:lnTo>
                <a:lnTo>
                  <a:pt x="2041" y="600"/>
                </a:lnTo>
                <a:lnTo>
                  <a:pt x="300" y="600"/>
                </a:lnTo>
                <a:lnTo>
                  <a:pt x="0" y="300"/>
                </a:lnTo>
                <a:lnTo>
                  <a:pt x="300" y="0"/>
                </a:lnTo>
                <a:lnTo>
                  <a:pt x="2041" y="0"/>
                </a:lnTo>
                <a:close/>
              </a:path>
            </a:pathLst>
          </a:custGeom>
          <a:solidFill>
            <a:srgbClr val="F39E66"/>
          </a:solidFill>
          <a:ln w="12700">
            <a:solidFill>
              <a:schemeClr val="bg1"/>
            </a:solidFill>
          </a:ln>
          <a:effectLst>
            <a:outerShdw blurRad="279400" dist="292100" dir="2700000" sx="98000" sy="98000" algn="tl" rotWithShape="0">
              <a:schemeClr val="tx1">
                <a:lumMod val="50000"/>
                <a:lumOff val="50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TextBox 44"/>
          <p:cNvSpPr txBox="1"/>
          <p:nvPr/>
        </p:nvSpPr>
        <p:spPr>
          <a:xfrm>
            <a:off x="4012302" y="507309"/>
            <a:ext cx="1128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50" spc="70" smtClean="0">
                <a:solidFill>
                  <a:schemeClr val="bg1"/>
                </a:solidFill>
                <a:latin typeface="+mj-ea"/>
                <a:ea typeface="+mj-ea"/>
              </a:rPr>
              <a:t>商家案例②</a:t>
            </a:r>
            <a:endParaRPr lang="zh-CN" altLang="en-US" sz="1150" spc="7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TextBox 22"/>
          <p:cNvSpPr txBox="1"/>
          <p:nvPr/>
        </p:nvSpPr>
        <p:spPr>
          <a:xfrm>
            <a:off x="5140960" y="1131209"/>
            <a:ext cx="323358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smtClean="0">
                <a:solidFill>
                  <a:srgbClr val="F39E66"/>
                </a:solidFill>
              </a:rPr>
              <a:t>烧烤店案例</a:t>
            </a:r>
            <a:endParaRPr lang="en-US" altLang="zh-CN" b="1" smtClean="0">
              <a:solidFill>
                <a:srgbClr val="F39E66"/>
              </a:solidFill>
            </a:endParaRPr>
          </a:p>
          <a:p>
            <a:endParaRPr lang="en-US" altLang="zh-CN" smtClean="0">
              <a:solidFill>
                <a:srgbClr val="F39E66"/>
              </a:solidFill>
            </a:endParaRPr>
          </a:p>
          <a:p>
            <a:pPr>
              <a:lnSpc>
                <a:spcPts val="1800"/>
              </a:lnSpc>
            </a:pPr>
            <a:r>
              <a:rPr lang="zh-CN" altLang="en-US" sz="1200">
                <a:solidFill>
                  <a:srgbClr val="F39E66"/>
                </a:solidFill>
              </a:rPr>
              <a:t>所在</a:t>
            </a:r>
            <a:r>
              <a:rPr lang="zh-CN" altLang="en-US" sz="1200" smtClean="0">
                <a:solidFill>
                  <a:srgbClr val="F39E66"/>
                </a:solidFill>
              </a:rPr>
              <a:t>地：山东省日照市</a:t>
            </a:r>
            <a:endParaRPr lang="en-US" altLang="zh-CN" sz="1200" smtClean="0">
              <a:solidFill>
                <a:srgbClr val="F39E66"/>
              </a:solidFill>
            </a:endParaRPr>
          </a:p>
          <a:p>
            <a:pPr>
              <a:lnSpc>
                <a:spcPts val="1800"/>
              </a:lnSpc>
            </a:pPr>
            <a:r>
              <a:rPr lang="zh-CN" altLang="en-US" sz="1200">
                <a:solidFill>
                  <a:srgbClr val="F39E66"/>
                </a:solidFill>
              </a:rPr>
              <a:t>经</a:t>
            </a:r>
            <a:r>
              <a:rPr lang="zh-CN" altLang="en-US" sz="1200" smtClean="0">
                <a:solidFill>
                  <a:srgbClr val="F39E66"/>
                </a:solidFill>
              </a:rPr>
              <a:t>营类型：烧烤店</a:t>
            </a:r>
            <a:endParaRPr lang="en-US" altLang="zh-CN" sz="1200" smtClean="0">
              <a:solidFill>
                <a:srgbClr val="F39E66"/>
              </a:solidFill>
            </a:endParaRPr>
          </a:p>
          <a:p>
            <a:pPr>
              <a:lnSpc>
                <a:spcPts val="1800"/>
              </a:lnSpc>
            </a:pPr>
            <a:r>
              <a:rPr lang="zh-CN" altLang="en-US" sz="1200" smtClean="0">
                <a:solidFill>
                  <a:srgbClr val="F39E66"/>
                </a:solidFill>
              </a:rPr>
              <a:t>活动流程：</a:t>
            </a:r>
            <a:endParaRPr lang="en-US" altLang="zh-CN" sz="1200" smtClean="0">
              <a:solidFill>
                <a:srgbClr val="F39E66"/>
              </a:solidFill>
            </a:endParaRPr>
          </a:p>
          <a:p>
            <a:r>
              <a:rPr lang="en-US" altLang="zh-CN" sz="1000" smtClean="0">
                <a:solidFill>
                  <a:srgbClr val="F39E66"/>
                </a:solidFill>
              </a:rPr>
              <a:t>1</a:t>
            </a:r>
            <a:r>
              <a:rPr lang="zh-CN" altLang="zh-CN" sz="1000" smtClean="0">
                <a:solidFill>
                  <a:srgbClr val="F39E66"/>
                </a:solidFill>
              </a:rPr>
              <a:t>：</a:t>
            </a:r>
            <a:r>
              <a:rPr lang="zh-CN" altLang="en-US" sz="1000">
                <a:solidFill>
                  <a:srgbClr val="F39E66"/>
                </a:solidFill>
              </a:rPr>
              <a:t>新店试营业</a:t>
            </a:r>
            <a:r>
              <a:rPr lang="zh-CN" altLang="en-US" sz="1000" smtClean="0">
                <a:solidFill>
                  <a:srgbClr val="F39E66"/>
                </a:solidFill>
              </a:rPr>
              <a:t>，转</a:t>
            </a:r>
            <a:r>
              <a:rPr lang="zh-CN" altLang="en-US" sz="1000">
                <a:solidFill>
                  <a:srgbClr val="F39E66"/>
                </a:solidFill>
              </a:rPr>
              <a:t>发链接</a:t>
            </a:r>
            <a:r>
              <a:rPr lang="zh-CN" altLang="en-US" sz="1000" smtClean="0">
                <a:solidFill>
                  <a:srgbClr val="F39E66"/>
                </a:solidFill>
              </a:rPr>
              <a:t>到，朋</a:t>
            </a:r>
            <a:r>
              <a:rPr lang="zh-CN" altLang="en-US" sz="1000">
                <a:solidFill>
                  <a:srgbClr val="F39E66"/>
                </a:solidFill>
              </a:rPr>
              <a:t>友圈菜品五</a:t>
            </a:r>
            <a:r>
              <a:rPr lang="zh-CN" altLang="en-US" sz="1000" smtClean="0">
                <a:solidFill>
                  <a:srgbClr val="F39E66"/>
                </a:solidFill>
              </a:rPr>
              <a:t>折</a:t>
            </a:r>
            <a:endParaRPr lang="zh-CN" altLang="zh-CN" sz="1000" smtClean="0">
              <a:solidFill>
                <a:srgbClr val="F39E66"/>
              </a:solidFill>
            </a:endParaRPr>
          </a:p>
          <a:p>
            <a:pPr>
              <a:lnSpc>
                <a:spcPts val="1800"/>
              </a:lnSpc>
            </a:pPr>
            <a:r>
              <a:rPr lang="en-US" altLang="zh-CN" sz="1000" smtClean="0">
                <a:solidFill>
                  <a:srgbClr val="F39E66"/>
                </a:solidFill>
              </a:rPr>
              <a:t>2</a:t>
            </a:r>
            <a:r>
              <a:rPr lang="zh-CN" altLang="zh-CN" sz="1000" smtClean="0">
                <a:solidFill>
                  <a:srgbClr val="F39E66"/>
                </a:solidFill>
              </a:rPr>
              <a:t>：</a:t>
            </a:r>
            <a:r>
              <a:rPr lang="zh-CN" altLang="en-US" sz="1000">
                <a:solidFill>
                  <a:srgbClr val="F39E66"/>
                </a:solidFill>
              </a:rPr>
              <a:t>转发活动链接三天送小龙</a:t>
            </a:r>
            <a:r>
              <a:rPr lang="zh-CN" altLang="en-US" sz="1000" smtClean="0">
                <a:solidFill>
                  <a:srgbClr val="F39E66"/>
                </a:solidFill>
              </a:rPr>
              <a:t>虾</a:t>
            </a:r>
            <a:endParaRPr lang="zh-CN" altLang="zh-CN" sz="1000">
              <a:solidFill>
                <a:srgbClr val="F39E66"/>
              </a:solidFill>
            </a:endParaRPr>
          </a:p>
          <a:p>
            <a:r>
              <a:rPr lang="en-US" altLang="zh-CN" sz="1000">
                <a:solidFill>
                  <a:srgbClr val="F39E66"/>
                </a:solidFill>
              </a:rPr>
              <a:t>3</a:t>
            </a:r>
            <a:r>
              <a:rPr lang="zh-CN" altLang="zh-CN" sz="1000" smtClean="0">
                <a:solidFill>
                  <a:srgbClr val="F39E66"/>
                </a:solidFill>
              </a:rPr>
              <a:t>：</a:t>
            </a:r>
            <a:r>
              <a:rPr lang="zh-CN" altLang="en-US" sz="1000">
                <a:solidFill>
                  <a:srgbClr val="F39E66"/>
                </a:solidFill>
              </a:rPr>
              <a:t>充值送余</a:t>
            </a:r>
            <a:r>
              <a:rPr lang="zh-CN" altLang="en-US" sz="1000" smtClean="0">
                <a:solidFill>
                  <a:srgbClr val="F39E66"/>
                </a:solidFill>
              </a:rPr>
              <a:t>额，充</a:t>
            </a:r>
            <a:r>
              <a:rPr lang="zh-CN" altLang="en-US" sz="1000">
                <a:solidFill>
                  <a:srgbClr val="F39E66"/>
                </a:solidFill>
              </a:rPr>
              <a:t>值送啤酒</a:t>
            </a:r>
          </a:p>
          <a:p>
            <a:pPr>
              <a:lnSpc>
                <a:spcPts val="1800"/>
              </a:lnSpc>
            </a:pPr>
            <a:endParaRPr lang="zh-CN" altLang="zh-CN" sz="1000">
              <a:solidFill>
                <a:srgbClr val="F39E66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rgbClr val="F39E66"/>
                </a:solidFill>
              </a:rPr>
              <a:t>这次针对餐饮开业的活动，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rgbClr val="F39E66"/>
                </a:solidFill>
              </a:rPr>
              <a:t>对于创意的上并没有什么更新，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rgbClr val="F39E66"/>
                </a:solidFill>
              </a:rPr>
              <a:t>还依然是餐饮做活动的基本套路，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rgbClr val="F39E66"/>
                </a:solidFill>
              </a:rPr>
              <a:t>但是通过使用唯好店会员营销工具，使得活动的效果得到了翻倍。</a:t>
            </a:r>
          </a:p>
        </p:txBody>
      </p:sp>
      <p:sp>
        <p:nvSpPr>
          <p:cNvPr id="13" name="椭圆 12"/>
          <p:cNvSpPr/>
          <p:nvPr/>
        </p:nvSpPr>
        <p:spPr>
          <a:xfrm>
            <a:off x="3303617" y="4131059"/>
            <a:ext cx="707714" cy="70771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419100" dist="292100" dir="2700000" sx="78000" sy="78000" algn="tl" rotWithShape="0">
              <a:schemeClr val="tx1">
                <a:lumMod val="50000"/>
                <a:lumOff val="5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 b="1">
              <a:solidFill>
                <a:srgbClr val="F18E53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133703" y="4131059"/>
            <a:ext cx="707714" cy="70771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419100" dist="292100" dir="2700000" sx="78000" sy="78000" algn="tl" rotWithShape="0">
              <a:schemeClr val="tx1">
                <a:lumMod val="50000"/>
                <a:lumOff val="50000"/>
                <a:alpha val="2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200" b="1">
              <a:solidFill>
                <a:srgbClr val="F18E53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17" y="4230458"/>
            <a:ext cx="508915" cy="5089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103" y="4230458"/>
            <a:ext cx="508915" cy="508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3981 L 3.125E-6 0.14815 " pathEditMode="relative" rAng="0" ptsTypes="AA">
                                      <p:cBhvr>
                                        <p:cTn id="20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125E-6 -0.03981 L 3.125E-6 -3.7037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35" grpId="0" animBg="1"/>
      <p:bldP spid="6" grpId="0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8"/>
          <p:cNvSpPr/>
          <p:nvPr/>
        </p:nvSpPr>
        <p:spPr bwMode="auto">
          <a:xfrm>
            <a:off x="3489337" y="507309"/>
            <a:ext cx="2174588" cy="268415"/>
          </a:xfrm>
          <a:custGeom>
            <a:avLst/>
            <a:gdLst>
              <a:gd name="T0" fmla="*/ 2041 w 5248"/>
              <a:gd name="T1" fmla="*/ 0 h 600"/>
              <a:gd name="T2" fmla="*/ 3207 w 5248"/>
              <a:gd name="T3" fmla="*/ 0 h 600"/>
              <a:gd name="T4" fmla="*/ 4948 w 5248"/>
              <a:gd name="T5" fmla="*/ 0 h 600"/>
              <a:gd name="T6" fmla="*/ 5248 w 5248"/>
              <a:gd name="T7" fmla="*/ 300 h 600"/>
              <a:gd name="T8" fmla="*/ 4948 w 5248"/>
              <a:gd name="T9" fmla="*/ 600 h 600"/>
              <a:gd name="T10" fmla="*/ 3207 w 5248"/>
              <a:gd name="T11" fmla="*/ 600 h 600"/>
              <a:gd name="T12" fmla="*/ 2041 w 5248"/>
              <a:gd name="T13" fmla="*/ 600 h 600"/>
              <a:gd name="T14" fmla="*/ 300 w 5248"/>
              <a:gd name="T15" fmla="*/ 600 h 600"/>
              <a:gd name="T16" fmla="*/ 0 w 5248"/>
              <a:gd name="T17" fmla="*/ 300 h 600"/>
              <a:gd name="T18" fmla="*/ 300 w 5248"/>
              <a:gd name="T19" fmla="*/ 0 h 600"/>
              <a:gd name="T20" fmla="*/ 2041 w 5248"/>
              <a:gd name="T21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48" h="600">
                <a:moveTo>
                  <a:pt x="2041" y="0"/>
                </a:moveTo>
                <a:lnTo>
                  <a:pt x="3207" y="0"/>
                </a:lnTo>
                <a:lnTo>
                  <a:pt x="4948" y="0"/>
                </a:lnTo>
                <a:lnTo>
                  <a:pt x="5248" y="300"/>
                </a:lnTo>
                <a:lnTo>
                  <a:pt x="4948" y="600"/>
                </a:lnTo>
                <a:lnTo>
                  <a:pt x="3207" y="600"/>
                </a:lnTo>
                <a:lnTo>
                  <a:pt x="2041" y="600"/>
                </a:lnTo>
                <a:lnTo>
                  <a:pt x="300" y="600"/>
                </a:lnTo>
                <a:lnTo>
                  <a:pt x="0" y="300"/>
                </a:lnTo>
                <a:lnTo>
                  <a:pt x="300" y="0"/>
                </a:lnTo>
                <a:lnTo>
                  <a:pt x="2041" y="0"/>
                </a:lnTo>
                <a:close/>
              </a:path>
            </a:pathLst>
          </a:custGeom>
          <a:solidFill>
            <a:srgbClr val="F39E66"/>
          </a:solidFill>
          <a:ln w="12700">
            <a:solidFill>
              <a:schemeClr val="bg1"/>
            </a:solidFill>
          </a:ln>
          <a:effectLst>
            <a:outerShdw blurRad="279400" dist="292100" dir="2700000" sx="98000" sy="98000" algn="tl" rotWithShape="0">
              <a:schemeClr val="tx1">
                <a:lumMod val="50000"/>
                <a:lumOff val="50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TextBox 44"/>
          <p:cNvSpPr txBox="1"/>
          <p:nvPr/>
        </p:nvSpPr>
        <p:spPr>
          <a:xfrm>
            <a:off x="4012302" y="507309"/>
            <a:ext cx="1128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50" spc="70">
                <a:solidFill>
                  <a:schemeClr val="bg1"/>
                </a:solidFill>
                <a:latin typeface="+mj-ea"/>
                <a:ea typeface="+mj-ea"/>
              </a:rPr>
              <a:t>部</a:t>
            </a:r>
            <a:r>
              <a:rPr lang="zh-CN" altLang="en-US" sz="1150" spc="70" smtClean="0">
                <a:solidFill>
                  <a:schemeClr val="bg1"/>
                </a:solidFill>
                <a:latin typeface="+mj-ea"/>
                <a:ea typeface="+mj-ea"/>
              </a:rPr>
              <a:t>分合作商家</a:t>
            </a:r>
            <a:endParaRPr lang="zh-CN" altLang="en-US" sz="1150" spc="7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2" b="23805"/>
          <a:stretch>
            <a:fillRect/>
          </a:stretch>
        </p:blipFill>
        <p:spPr>
          <a:xfrm>
            <a:off x="522514" y="1060450"/>
            <a:ext cx="8098972" cy="3771900"/>
          </a:xfrm>
          <a:prstGeom prst="rect">
            <a:avLst/>
          </a:prstGeom>
          <a:effectLst>
            <a:outerShdw blurRad="457200" dist="165100" dir="2700000" algn="tl" rotWithShape="0">
              <a:prstClr val="black">
                <a:alpha val="16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圆角矩形 107"/>
          <p:cNvSpPr/>
          <p:nvPr/>
        </p:nvSpPr>
        <p:spPr>
          <a:xfrm>
            <a:off x="2165942" y="2345681"/>
            <a:ext cx="1212700" cy="574929"/>
          </a:xfrm>
          <a:prstGeom prst="roundRect">
            <a:avLst>
              <a:gd name="adj" fmla="val 15229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06400" dist="419100" dir="114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1" name="圆角矩形 110"/>
          <p:cNvSpPr/>
          <p:nvPr/>
        </p:nvSpPr>
        <p:spPr>
          <a:xfrm>
            <a:off x="2416932" y="3600573"/>
            <a:ext cx="615595" cy="579578"/>
          </a:xfrm>
          <a:prstGeom prst="roundRect">
            <a:avLst>
              <a:gd name="adj" fmla="val 12129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444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7" name="TextBox 86"/>
          <p:cNvSpPr txBox="1"/>
          <p:nvPr/>
        </p:nvSpPr>
        <p:spPr>
          <a:xfrm>
            <a:off x="4555582" y="1425771"/>
            <a:ext cx="4046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smtClean="0">
                <a:solidFill>
                  <a:srgbClr val="F39E66"/>
                </a:solidFill>
                <a:latin typeface="+mj-ea"/>
                <a:ea typeface="+mj-ea"/>
              </a:rPr>
              <a:t>您的营销顾问</a:t>
            </a:r>
            <a:endParaRPr lang="zh-CN" altLang="en-US" sz="4800" dirty="0">
              <a:solidFill>
                <a:srgbClr val="F39E66"/>
              </a:solidFill>
              <a:latin typeface="+mj-ea"/>
              <a:ea typeface="+mj-ea"/>
            </a:endParaRPr>
          </a:p>
        </p:txBody>
      </p:sp>
      <p:sp>
        <p:nvSpPr>
          <p:cNvPr id="89" name="圆角矩形 88"/>
          <p:cNvSpPr/>
          <p:nvPr/>
        </p:nvSpPr>
        <p:spPr>
          <a:xfrm>
            <a:off x="1060314" y="1486676"/>
            <a:ext cx="580107" cy="525501"/>
          </a:xfrm>
          <a:prstGeom prst="roundRect">
            <a:avLst>
              <a:gd name="adj" fmla="val 12418"/>
            </a:avLst>
          </a:prstGeom>
          <a:solidFill>
            <a:srgbClr val="F39E66"/>
          </a:solidFill>
          <a:ln w="12700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0" name="圆角矩形 89"/>
          <p:cNvSpPr/>
          <p:nvPr/>
        </p:nvSpPr>
        <p:spPr>
          <a:xfrm>
            <a:off x="933264" y="2336454"/>
            <a:ext cx="1394554" cy="1426856"/>
          </a:xfrm>
          <a:prstGeom prst="roundRect">
            <a:avLst>
              <a:gd name="adj" fmla="val 15229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 bwMode="auto">
          <a:xfrm>
            <a:off x="4620275" y="2345681"/>
            <a:ext cx="3768075" cy="290610"/>
          </a:xfrm>
          <a:prstGeom prst="roundRect">
            <a:avLst/>
          </a:prstGeom>
          <a:solidFill>
            <a:srgbClr val="F39E66"/>
          </a:solidFill>
          <a:ln w="22225">
            <a:solidFill>
              <a:schemeClr val="bg1"/>
            </a:solidFill>
          </a:ln>
          <a:effectLst>
            <a:outerShdw blurRad="177800" dist="190500" dir="2700000" sx="91000" sy="91000" algn="tl" rotWithShape="0">
              <a:schemeClr val="bg1">
                <a:lumMod val="65000"/>
                <a:alpha val="5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620275" y="2381874"/>
            <a:ext cx="49643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>
                <a:solidFill>
                  <a:schemeClr val="bg1"/>
                </a:solidFill>
                <a:latin typeface="+mj-ea"/>
              </a:rPr>
              <a:t>让客户不断惊喜，让客户源源不断。让服务深入人心，让生意越来越</a:t>
            </a:r>
            <a:r>
              <a:rPr lang="zh-CN" altLang="en-US" sz="900" smtClean="0">
                <a:solidFill>
                  <a:schemeClr val="bg1"/>
                </a:solidFill>
                <a:latin typeface="+mj-ea"/>
              </a:rPr>
              <a:t>好</a:t>
            </a:r>
            <a:r>
              <a:rPr lang="zh-CN" altLang="en-US" sz="900">
                <a:solidFill>
                  <a:schemeClr val="bg1"/>
                </a:solidFill>
                <a:latin typeface="+mj-ea"/>
              </a:rPr>
              <a:t>。</a:t>
            </a:r>
            <a:endParaRPr lang="zh-CN" altLang="en-US" sz="9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849523" y="3509643"/>
            <a:ext cx="421582" cy="421762"/>
          </a:xfrm>
          <a:prstGeom prst="roundRect">
            <a:avLst>
              <a:gd name="adj" fmla="val 21816"/>
            </a:avLst>
          </a:prstGeom>
          <a:solidFill>
            <a:srgbClr val="F39E66"/>
          </a:solidFill>
          <a:ln w="12700">
            <a:solidFill>
              <a:schemeClr val="bg1"/>
            </a:solidFill>
          </a:ln>
          <a:effectLst>
            <a:outerShdw blurRad="419100" dist="190500" dir="2700000" sx="90000" sy="90000" algn="tl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5" name="圆角矩形 84"/>
          <p:cNvSpPr/>
          <p:nvPr/>
        </p:nvSpPr>
        <p:spPr>
          <a:xfrm>
            <a:off x="2776980" y="1127685"/>
            <a:ext cx="961029" cy="865882"/>
          </a:xfrm>
          <a:prstGeom prst="roundRect">
            <a:avLst>
              <a:gd name="adj" fmla="val 15972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469900" dir="2700000" sx="90000" sy="90000" algn="tl" rotWithShape="0">
              <a:schemeClr val="tx1">
                <a:lumMod val="50000"/>
                <a:lumOff val="50000"/>
                <a:alpha val="5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1369242" y="1823766"/>
            <a:ext cx="1637762" cy="1635666"/>
          </a:xfrm>
          <a:prstGeom prst="roundRect">
            <a:avLst>
              <a:gd name="adj" fmla="val 8669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0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368300" dir="2700000" sx="90000" sy="90000" algn="tl" rotWithShape="0">
              <a:schemeClr val="tx1">
                <a:lumMod val="50000"/>
                <a:lumOff val="50000"/>
                <a:alpha val="4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1" name="圆角矩形 60"/>
          <p:cNvSpPr/>
          <p:nvPr/>
        </p:nvSpPr>
        <p:spPr>
          <a:xfrm>
            <a:off x="830224" y="1251567"/>
            <a:ext cx="352443" cy="348408"/>
          </a:xfrm>
          <a:prstGeom prst="roundRect">
            <a:avLst>
              <a:gd name="adj" fmla="val 13750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2" name="圆角矩形 61"/>
          <p:cNvSpPr/>
          <p:nvPr/>
        </p:nvSpPr>
        <p:spPr>
          <a:xfrm>
            <a:off x="3630742" y="3941659"/>
            <a:ext cx="334711" cy="315840"/>
          </a:xfrm>
          <a:prstGeom prst="roundRect">
            <a:avLst>
              <a:gd name="adj" fmla="val 15412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419100" dist="266700" dir="2700000" sx="90000" sy="90000" algn="tl" rotWithShape="0">
              <a:schemeClr val="tx1">
                <a:lumMod val="50000"/>
                <a:lumOff val="50000"/>
                <a:alpha val="5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4" name="圆角矩形 83"/>
          <p:cNvSpPr/>
          <p:nvPr/>
        </p:nvSpPr>
        <p:spPr>
          <a:xfrm>
            <a:off x="2826146" y="3244842"/>
            <a:ext cx="704887" cy="696817"/>
          </a:xfrm>
          <a:prstGeom prst="roundRect">
            <a:avLst>
              <a:gd name="adj" fmla="val 13750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444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9" name="TextBox 78"/>
          <p:cNvSpPr txBox="1"/>
          <p:nvPr/>
        </p:nvSpPr>
        <p:spPr>
          <a:xfrm>
            <a:off x="2976857" y="3612166"/>
            <a:ext cx="442323" cy="276999"/>
          </a:xfrm>
          <a:prstGeom prst="rect">
            <a:avLst/>
          </a:prstGeom>
          <a:noFill/>
          <a:ln w="15875">
            <a:noFill/>
          </a:ln>
          <a:effectLst>
            <a:outerShdw blurRad="419100" dist="444500" dir="2700000" sx="90000" sy="90000" algn="tl" rotWithShape="0">
              <a:schemeClr val="tx1">
                <a:lumMod val="50000"/>
                <a:lumOff val="50000"/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创新</a:t>
            </a:r>
          </a:p>
        </p:txBody>
      </p:sp>
      <p:sp>
        <p:nvSpPr>
          <p:cNvPr id="27" name="矩形 26"/>
          <p:cNvSpPr/>
          <p:nvPr/>
        </p:nvSpPr>
        <p:spPr>
          <a:xfrm>
            <a:off x="5229650" y="3044309"/>
            <a:ext cx="1766886" cy="176883"/>
          </a:xfrm>
          <a:prstGeom prst="rect">
            <a:avLst/>
          </a:prstGeom>
        </p:spPr>
        <p:txBody>
          <a:bodyPr wrap="square" lIns="38012" tIns="19006" rIns="38012" bIns="1900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defRPr sz="1800"/>
            </a:pPr>
            <a:r>
              <a:rPr lang="zh-CN" alt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BebasNeueBold"/>
                <a:sym typeface="Arial" panose="020B0604020202020204" pitchFamily="34" charset="0"/>
              </a:rPr>
              <a:t>芜湖百酷网络科技有限公司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BebasNeueBold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4620275" y="2990258"/>
            <a:ext cx="599750" cy="246916"/>
          </a:xfrm>
          <a:prstGeom prst="rect">
            <a:avLst/>
          </a:prstGeom>
          <a:solidFill>
            <a:srgbClr val="F18E53"/>
          </a:solidFill>
          <a:ln w="15875" cap="rnd">
            <a:solidFill>
              <a:srgbClr val="F39E66"/>
            </a:solidFill>
            <a:round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 bwMode="auto">
          <a:xfrm>
            <a:off x="5220024" y="2990258"/>
            <a:ext cx="1621326" cy="246916"/>
          </a:xfrm>
          <a:prstGeom prst="rect">
            <a:avLst/>
          </a:prstGeom>
          <a:noFill/>
          <a:ln w="12700" cap="rnd">
            <a:solidFill>
              <a:srgbClr val="F39E66"/>
            </a:solidFill>
            <a:round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0" name="Shape 280"/>
          <p:cNvSpPr/>
          <p:nvPr/>
        </p:nvSpPr>
        <p:spPr>
          <a:xfrm>
            <a:off x="4773451" y="3049061"/>
            <a:ext cx="312449" cy="138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90000"/>
              </a:lnSpc>
              <a:defRPr sz="1800"/>
            </a:pPr>
            <a:r>
              <a:rPr lang="zh-CN" altLang="en-US" sz="1000" spc="1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  <a:sym typeface="Arial" panose="020B0604020202020204" pitchFamily="34" charset="0"/>
              </a:rPr>
              <a:t>出品</a:t>
            </a:r>
            <a:endParaRPr sz="1000" spc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Regular"/>
              <a:sym typeface="Arial" panose="020B0604020202020204" pitchFamily="34" charset="0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99" y="2020874"/>
            <a:ext cx="1239193" cy="123919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35" y="3367940"/>
            <a:ext cx="283405" cy="283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3889 L -4.58333E-6 -0.14814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58333E-6 0.03843 L -4.58333E-6 -3.7037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16" dur="750" spd="-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3.7037E-6 L -0.10885 -3.7037E-6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3.7037E-6 L 8.33333E-7 -3.7037E-6 " pathEditMode="relative" rAng="0" ptsTypes="AA">
                                      <p:cBhvr>
                                        <p:cTn id="2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3.7037E-6 L -0.10885 -3.7037E-6 " pathEditMode="relative" rAng="0" ptsTypes="AA">
                                      <p:cBhvr>
                                        <p:cTn id="30" dur="750" spd="-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3.7037E-6 L 8.33333E-7 -3.7037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3981 L 3.125E-6 0.14815 " pathEditMode="relative" rAng="0" ptsTypes="AA">
                                      <p:cBhvr>
                                        <p:cTn id="37" dur="75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125E-6 -0.03981 L 3.125E-6 -3.7037E-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44" dur="7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3889 L -4.58333E-6 -0.14814 " pathEditMode="relative" rAng="0" ptsTypes="AA">
                                      <p:cBhvr>
                                        <p:cTn id="51" dur="750" spd="-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58333E-6 0.03843 L -4.58333E-6 -3.7037E-6 " pathEditMode="relative" rAng="0" ptsTypes="AA">
                                      <p:cBhvr>
                                        <p:cTn id="5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0.03889 L -4.58333E-6 -0.14814 " pathEditMode="relative" rAng="0" ptsTypes="AA">
                                      <p:cBhvr>
                                        <p:cTn id="68" dur="750" spd="-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0.03843 L -4.58333E-6 -3.7037E-6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75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79" dur="750" spd="-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81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699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8" grpId="1" animBg="1"/>
      <p:bldP spid="108" grpId="2" animBg="1"/>
      <p:bldP spid="111" grpId="0" animBg="1"/>
      <p:bldP spid="87" grpId="0"/>
      <p:bldP spid="87" grpId="1"/>
      <p:bldP spid="87" grpId="2"/>
      <p:bldP spid="89" grpId="0" animBg="1"/>
      <p:bldP spid="90" grpId="0" animBg="1"/>
      <p:bldP spid="90" grpId="1" animBg="1"/>
      <p:bldP spid="90" grpId="2" animBg="1"/>
      <p:bldP spid="13" grpId="0" animBg="1"/>
      <p:bldP spid="93" grpId="0"/>
      <p:bldP spid="93" grpId="1"/>
      <p:bldP spid="93" grpId="2"/>
      <p:bldP spid="20" grpId="0" animBg="1"/>
      <p:bldP spid="20" grpId="1" animBg="1"/>
      <p:bldP spid="20" grpId="2" animBg="1"/>
      <p:bldP spid="85" grpId="0" animBg="1"/>
      <p:bldP spid="85" grpId="1" animBg="1"/>
      <p:bldP spid="85" grpId="2" animBg="1"/>
      <p:bldP spid="21" grpId="0" animBg="1"/>
      <p:bldP spid="21" grpId="1" animBg="1"/>
      <p:bldP spid="21" grpId="2" animBg="1"/>
      <p:bldP spid="61" grpId="0" animBg="1"/>
      <p:bldP spid="61" grpId="1" animBg="1"/>
      <p:bldP spid="61" grpId="2" animBg="1"/>
      <p:bldP spid="62" grpId="0" animBg="1"/>
      <p:bldP spid="84" grpId="0" animBg="1"/>
      <p:bldP spid="84" grpId="1" animBg="1"/>
      <p:bldP spid="84" grpId="2" animBg="1"/>
      <p:bldP spid="27" grpId="0"/>
      <p:bldP spid="28" grpId="0" animBg="1"/>
      <p:bldP spid="29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440233" y="1567135"/>
            <a:ext cx="2685023" cy="2763371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066004" y="1299881"/>
            <a:ext cx="636567" cy="6365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7"/>
          <p:cNvSpPr/>
          <p:nvPr/>
        </p:nvSpPr>
        <p:spPr bwMode="auto">
          <a:xfrm>
            <a:off x="1625200" y="1503667"/>
            <a:ext cx="2238107" cy="2565149"/>
          </a:xfrm>
          <a:custGeom>
            <a:avLst/>
            <a:gdLst>
              <a:gd name="T0" fmla="*/ 186 w 423"/>
              <a:gd name="T1" fmla="*/ 7 h 485"/>
              <a:gd name="T2" fmla="*/ 237 w 423"/>
              <a:gd name="T3" fmla="*/ 7 h 485"/>
              <a:gd name="T4" fmla="*/ 398 w 423"/>
              <a:gd name="T5" fmla="*/ 88 h 485"/>
              <a:gd name="T6" fmla="*/ 423 w 423"/>
              <a:gd name="T7" fmla="*/ 129 h 485"/>
              <a:gd name="T8" fmla="*/ 423 w 423"/>
              <a:gd name="T9" fmla="*/ 356 h 485"/>
              <a:gd name="T10" fmla="*/ 398 w 423"/>
              <a:gd name="T11" fmla="*/ 397 h 485"/>
              <a:gd name="T12" fmla="*/ 237 w 423"/>
              <a:gd name="T13" fmla="*/ 478 h 485"/>
              <a:gd name="T14" fmla="*/ 186 w 423"/>
              <a:gd name="T15" fmla="*/ 478 h 485"/>
              <a:gd name="T16" fmla="*/ 25 w 423"/>
              <a:gd name="T17" fmla="*/ 397 h 485"/>
              <a:gd name="T18" fmla="*/ 0 w 423"/>
              <a:gd name="T19" fmla="*/ 356 h 485"/>
              <a:gd name="T20" fmla="*/ 0 w 423"/>
              <a:gd name="T21" fmla="*/ 129 h 485"/>
              <a:gd name="T22" fmla="*/ 25 w 423"/>
              <a:gd name="T23" fmla="*/ 88 h 485"/>
              <a:gd name="T24" fmla="*/ 186 w 423"/>
              <a:gd name="T25" fmla="*/ 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3" h="485">
                <a:moveTo>
                  <a:pt x="186" y="7"/>
                </a:moveTo>
                <a:cubicBezTo>
                  <a:pt x="200" y="0"/>
                  <a:pt x="223" y="0"/>
                  <a:pt x="237" y="7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412" y="95"/>
                  <a:pt x="423" y="114"/>
                  <a:pt x="423" y="129"/>
                </a:cubicBezTo>
                <a:cubicBezTo>
                  <a:pt x="423" y="356"/>
                  <a:pt x="423" y="356"/>
                  <a:pt x="423" y="356"/>
                </a:cubicBezTo>
                <a:cubicBezTo>
                  <a:pt x="423" y="372"/>
                  <a:pt x="412" y="390"/>
                  <a:pt x="398" y="397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3" y="485"/>
                  <a:pt x="200" y="485"/>
                  <a:pt x="186" y="478"/>
                </a:cubicBezTo>
                <a:cubicBezTo>
                  <a:pt x="25" y="397"/>
                  <a:pt x="25" y="397"/>
                  <a:pt x="25" y="397"/>
                </a:cubicBezTo>
                <a:cubicBezTo>
                  <a:pt x="11" y="390"/>
                  <a:pt x="0" y="372"/>
                  <a:pt x="0" y="35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14"/>
                  <a:pt x="11" y="95"/>
                  <a:pt x="25" y="88"/>
                </a:cubicBezTo>
                <a:lnTo>
                  <a:pt x="186" y="7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2225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0" name="Freeform 7"/>
          <p:cNvSpPr/>
          <p:nvPr/>
        </p:nvSpPr>
        <p:spPr bwMode="auto">
          <a:xfrm>
            <a:off x="1739960" y="1653758"/>
            <a:ext cx="1992394" cy="2283531"/>
          </a:xfrm>
          <a:custGeom>
            <a:avLst/>
            <a:gdLst>
              <a:gd name="T0" fmla="*/ 186 w 423"/>
              <a:gd name="T1" fmla="*/ 7 h 485"/>
              <a:gd name="T2" fmla="*/ 237 w 423"/>
              <a:gd name="T3" fmla="*/ 7 h 485"/>
              <a:gd name="T4" fmla="*/ 398 w 423"/>
              <a:gd name="T5" fmla="*/ 88 h 485"/>
              <a:gd name="T6" fmla="*/ 423 w 423"/>
              <a:gd name="T7" fmla="*/ 129 h 485"/>
              <a:gd name="T8" fmla="*/ 423 w 423"/>
              <a:gd name="T9" fmla="*/ 356 h 485"/>
              <a:gd name="T10" fmla="*/ 398 w 423"/>
              <a:gd name="T11" fmla="*/ 397 h 485"/>
              <a:gd name="T12" fmla="*/ 237 w 423"/>
              <a:gd name="T13" fmla="*/ 478 h 485"/>
              <a:gd name="T14" fmla="*/ 186 w 423"/>
              <a:gd name="T15" fmla="*/ 478 h 485"/>
              <a:gd name="T16" fmla="*/ 25 w 423"/>
              <a:gd name="T17" fmla="*/ 397 h 485"/>
              <a:gd name="T18" fmla="*/ 0 w 423"/>
              <a:gd name="T19" fmla="*/ 356 h 485"/>
              <a:gd name="T20" fmla="*/ 0 w 423"/>
              <a:gd name="T21" fmla="*/ 129 h 485"/>
              <a:gd name="T22" fmla="*/ 25 w 423"/>
              <a:gd name="T23" fmla="*/ 88 h 485"/>
              <a:gd name="T24" fmla="*/ 186 w 423"/>
              <a:gd name="T25" fmla="*/ 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3" h="485">
                <a:moveTo>
                  <a:pt x="186" y="7"/>
                </a:moveTo>
                <a:cubicBezTo>
                  <a:pt x="200" y="0"/>
                  <a:pt x="223" y="0"/>
                  <a:pt x="237" y="7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412" y="95"/>
                  <a:pt x="423" y="114"/>
                  <a:pt x="423" y="129"/>
                </a:cubicBezTo>
                <a:cubicBezTo>
                  <a:pt x="423" y="356"/>
                  <a:pt x="423" y="356"/>
                  <a:pt x="423" y="356"/>
                </a:cubicBezTo>
                <a:cubicBezTo>
                  <a:pt x="423" y="372"/>
                  <a:pt x="412" y="390"/>
                  <a:pt x="398" y="397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3" y="485"/>
                  <a:pt x="200" y="485"/>
                  <a:pt x="186" y="478"/>
                </a:cubicBezTo>
                <a:cubicBezTo>
                  <a:pt x="25" y="397"/>
                  <a:pt x="25" y="397"/>
                  <a:pt x="25" y="397"/>
                </a:cubicBezTo>
                <a:cubicBezTo>
                  <a:pt x="11" y="390"/>
                  <a:pt x="0" y="372"/>
                  <a:pt x="0" y="35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14"/>
                  <a:pt x="11" y="95"/>
                  <a:pt x="25" y="88"/>
                </a:cubicBezTo>
                <a:lnTo>
                  <a:pt x="186" y="7"/>
                </a:lnTo>
                <a:close/>
              </a:path>
            </a:pathLst>
          </a:custGeom>
          <a:solidFill>
            <a:srgbClr val="F39E66"/>
          </a:solidFill>
          <a:ln w="158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2" name="Freeform 7"/>
          <p:cNvSpPr/>
          <p:nvPr/>
        </p:nvSpPr>
        <p:spPr bwMode="auto">
          <a:xfrm>
            <a:off x="1101714" y="3153814"/>
            <a:ext cx="855723" cy="980765"/>
          </a:xfrm>
          <a:custGeom>
            <a:avLst/>
            <a:gdLst>
              <a:gd name="T0" fmla="*/ 186 w 423"/>
              <a:gd name="T1" fmla="*/ 7 h 485"/>
              <a:gd name="T2" fmla="*/ 237 w 423"/>
              <a:gd name="T3" fmla="*/ 7 h 485"/>
              <a:gd name="T4" fmla="*/ 398 w 423"/>
              <a:gd name="T5" fmla="*/ 88 h 485"/>
              <a:gd name="T6" fmla="*/ 423 w 423"/>
              <a:gd name="T7" fmla="*/ 129 h 485"/>
              <a:gd name="T8" fmla="*/ 423 w 423"/>
              <a:gd name="T9" fmla="*/ 356 h 485"/>
              <a:gd name="T10" fmla="*/ 398 w 423"/>
              <a:gd name="T11" fmla="*/ 397 h 485"/>
              <a:gd name="T12" fmla="*/ 237 w 423"/>
              <a:gd name="T13" fmla="*/ 478 h 485"/>
              <a:gd name="T14" fmla="*/ 186 w 423"/>
              <a:gd name="T15" fmla="*/ 478 h 485"/>
              <a:gd name="T16" fmla="*/ 25 w 423"/>
              <a:gd name="T17" fmla="*/ 397 h 485"/>
              <a:gd name="T18" fmla="*/ 0 w 423"/>
              <a:gd name="T19" fmla="*/ 356 h 485"/>
              <a:gd name="T20" fmla="*/ 0 w 423"/>
              <a:gd name="T21" fmla="*/ 129 h 485"/>
              <a:gd name="T22" fmla="*/ 25 w 423"/>
              <a:gd name="T23" fmla="*/ 88 h 485"/>
              <a:gd name="T24" fmla="*/ 186 w 423"/>
              <a:gd name="T25" fmla="*/ 7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3" h="485">
                <a:moveTo>
                  <a:pt x="186" y="7"/>
                </a:moveTo>
                <a:cubicBezTo>
                  <a:pt x="200" y="0"/>
                  <a:pt x="223" y="0"/>
                  <a:pt x="237" y="7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412" y="95"/>
                  <a:pt x="423" y="114"/>
                  <a:pt x="423" y="129"/>
                </a:cubicBezTo>
                <a:cubicBezTo>
                  <a:pt x="423" y="356"/>
                  <a:pt x="423" y="356"/>
                  <a:pt x="423" y="356"/>
                </a:cubicBezTo>
                <a:cubicBezTo>
                  <a:pt x="423" y="372"/>
                  <a:pt x="412" y="390"/>
                  <a:pt x="398" y="397"/>
                </a:cubicBezTo>
                <a:cubicBezTo>
                  <a:pt x="237" y="478"/>
                  <a:pt x="237" y="478"/>
                  <a:pt x="237" y="478"/>
                </a:cubicBezTo>
                <a:cubicBezTo>
                  <a:pt x="223" y="485"/>
                  <a:pt x="200" y="485"/>
                  <a:pt x="186" y="478"/>
                </a:cubicBezTo>
                <a:cubicBezTo>
                  <a:pt x="25" y="397"/>
                  <a:pt x="25" y="397"/>
                  <a:pt x="25" y="397"/>
                </a:cubicBezTo>
                <a:cubicBezTo>
                  <a:pt x="11" y="390"/>
                  <a:pt x="0" y="372"/>
                  <a:pt x="0" y="356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14"/>
                  <a:pt x="11" y="95"/>
                  <a:pt x="25" y="88"/>
                </a:cubicBezTo>
                <a:lnTo>
                  <a:pt x="186" y="7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22225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629510" y="3239881"/>
            <a:ext cx="636567" cy="6365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4998218" y="1134189"/>
            <a:ext cx="2139360" cy="722594"/>
            <a:chOff x="5794405" y="1568215"/>
            <a:chExt cx="2139360" cy="722594"/>
          </a:xfrm>
        </p:grpSpPr>
        <p:sp>
          <p:nvSpPr>
            <p:cNvPr id="27" name="TextBox 26"/>
            <p:cNvSpPr txBox="1"/>
            <p:nvPr/>
          </p:nvSpPr>
          <p:spPr>
            <a:xfrm>
              <a:off x="5808259" y="1568215"/>
              <a:ext cx="1430057" cy="204171"/>
            </a:xfrm>
            <a:prstGeom prst="rect">
              <a:avLst/>
            </a:prstGeom>
            <a:noFill/>
          </p:spPr>
          <p:txBody>
            <a:bodyPr wrap="square" lIns="34554" tIns="17278" rIns="34554" bIns="17278" rtlCol="0">
              <a:spAutoFit/>
            </a:bodyPr>
            <a:lstStyle/>
            <a:p>
              <a:pPr lvl="0"/>
              <a:r>
                <a:rPr lang="en-US" altLang="zh-CN" sz="1100" smtClean="0">
                  <a:solidFill>
                    <a:srgbClr val="F39E66"/>
                  </a:solidFill>
                  <a:latin typeface="+mj-ea"/>
                  <a:ea typeface="+mj-ea"/>
                </a:rPr>
                <a:t>01</a:t>
              </a:r>
              <a:r>
                <a:rPr lang="zh-CN" altLang="en-US" sz="1100" smtClean="0">
                  <a:solidFill>
                    <a:srgbClr val="F39E66"/>
                  </a:solidFill>
                  <a:latin typeface="+mj-ea"/>
                  <a:ea typeface="+mj-ea"/>
                </a:rPr>
                <a:t>、经营理念落后</a:t>
              </a:r>
              <a:endParaRPr lang="zh-CN" altLang="en-US" sz="1100" dirty="0">
                <a:solidFill>
                  <a:srgbClr val="F39E66"/>
                </a:solidFill>
                <a:latin typeface="+mj-ea"/>
                <a:ea typeface="+mj-ea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5794405" y="1778361"/>
              <a:ext cx="2139360" cy="512448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mtClean="0">
                  <a:solidFill>
                    <a:schemeClr val="bg1">
                      <a:lumMod val="50000"/>
                    </a:schemeClr>
                  </a:solidFill>
                </a:rPr>
                <a:t>商家支付方式已经更新，但收银系统、会员系统，营销方式依然落后，已经不匹配目前形式，急需迭代。</a:t>
              </a:r>
              <a:endParaRPr lang="en-US" altLang="zh-CN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730736" y="2143545"/>
            <a:ext cx="2139360" cy="574861"/>
            <a:chOff x="5794405" y="2660644"/>
            <a:chExt cx="2139360" cy="574861"/>
          </a:xfrm>
        </p:grpSpPr>
        <p:sp>
          <p:nvSpPr>
            <p:cNvPr id="42" name="TextBox 41"/>
            <p:cNvSpPr txBox="1"/>
            <p:nvPr/>
          </p:nvSpPr>
          <p:spPr>
            <a:xfrm>
              <a:off x="5861305" y="2660644"/>
              <a:ext cx="1440072" cy="204171"/>
            </a:xfrm>
            <a:prstGeom prst="rect">
              <a:avLst/>
            </a:prstGeom>
            <a:noFill/>
          </p:spPr>
          <p:txBody>
            <a:bodyPr wrap="square" lIns="34554" tIns="17278" rIns="34554" bIns="17278" rtlCol="0">
              <a:spAutoFit/>
            </a:bodyPr>
            <a:lstStyle/>
            <a:p>
              <a:pPr lvl="0"/>
              <a:r>
                <a:rPr lang="en-US" altLang="zh-CN" sz="1100" smtClean="0">
                  <a:solidFill>
                    <a:srgbClr val="F39E66"/>
                  </a:solidFill>
                  <a:latin typeface="+mj-ea"/>
                  <a:ea typeface="+mj-ea"/>
                </a:rPr>
                <a:t>02</a:t>
              </a:r>
              <a:r>
                <a:rPr lang="zh-CN" altLang="en-US" sz="1100" smtClean="0">
                  <a:solidFill>
                    <a:srgbClr val="F39E66"/>
                  </a:solidFill>
                  <a:latin typeface="+mj-ea"/>
                  <a:ea typeface="+mj-ea"/>
                </a:rPr>
                <a:t>、成本不断增加</a:t>
              </a:r>
              <a:endParaRPr lang="zh-CN" altLang="en-US" sz="1100" dirty="0">
                <a:solidFill>
                  <a:srgbClr val="F39E66"/>
                </a:solidFill>
                <a:latin typeface="+mj-ea"/>
                <a:ea typeface="+mj-ea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5794405" y="2870790"/>
              <a:ext cx="2139360" cy="364715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mtClean="0">
                  <a:solidFill>
                    <a:schemeClr val="bg1">
                      <a:lumMod val="50000"/>
                    </a:schemeClr>
                  </a:solidFill>
                </a:rPr>
                <a:t>实体门店房租、人工都在增加，价格基本不变，成本越来越高，经营越来越困难。</a:t>
              </a:r>
              <a:endParaRPr lang="en-US" altLang="zh-CN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760181" y="3216493"/>
            <a:ext cx="2139360" cy="722594"/>
            <a:chOff x="5794405" y="3727144"/>
            <a:chExt cx="2139360" cy="722594"/>
          </a:xfrm>
        </p:grpSpPr>
        <p:sp>
          <p:nvSpPr>
            <p:cNvPr id="45" name="TextBox 44"/>
            <p:cNvSpPr txBox="1"/>
            <p:nvPr/>
          </p:nvSpPr>
          <p:spPr>
            <a:xfrm>
              <a:off x="5861305" y="3727144"/>
              <a:ext cx="1694763" cy="204171"/>
            </a:xfrm>
            <a:prstGeom prst="rect">
              <a:avLst/>
            </a:prstGeom>
            <a:noFill/>
          </p:spPr>
          <p:txBody>
            <a:bodyPr wrap="square" lIns="34554" tIns="17278" rIns="34554" bIns="17278" rtlCol="0">
              <a:spAutoFit/>
            </a:bodyPr>
            <a:lstStyle/>
            <a:p>
              <a:pPr lvl="0"/>
              <a:r>
                <a:rPr lang="en-US" altLang="zh-CN" sz="1100" smtClean="0">
                  <a:solidFill>
                    <a:srgbClr val="F39E66"/>
                  </a:solidFill>
                  <a:latin typeface="+mj-ea"/>
                  <a:ea typeface="+mj-ea"/>
                </a:rPr>
                <a:t>03</a:t>
              </a:r>
              <a:r>
                <a:rPr lang="zh-CN" altLang="en-US" sz="1100" smtClean="0">
                  <a:solidFill>
                    <a:srgbClr val="F39E66"/>
                  </a:solidFill>
                  <a:latin typeface="+mj-ea"/>
                  <a:ea typeface="+mj-ea"/>
                </a:rPr>
                <a:t>、痛失支付的流量人口</a:t>
              </a:r>
              <a:endParaRPr lang="zh-CN" altLang="en-US" sz="1100" dirty="0">
                <a:solidFill>
                  <a:srgbClr val="F39E66"/>
                </a:solidFill>
                <a:latin typeface="+mj-ea"/>
                <a:ea typeface="+mj-ea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794405" y="3937290"/>
              <a:ext cx="2139360" cy="512448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mtClean="0">
                  <a:solidFill>
                    <a:schemeClr val="bg1">
                      <a:lumMod val="50000"/>
                    </a:schemeClr>
                  </a:solidFill>
                </a:rPr>
                <a:t>传统收款码占大部分支付份额，顾客支付完就走，错过最大的流量入口，顾客越来越难留存。</a:t>
              </a:r>
              <a:endParaRPr lang="en-US" altLang="zh-CN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4786109" y="2137498"/>
            <a:ext cx="636567" cy="6365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8"/>
          <p:cNvSpPr/>
          <p:nvPr/>
        </p:nvSpPr>
        <p:spPr bwMode="auto">
          <a:xfrm>
            <a:off x="3489337" y="507309"/>
            <a:ext cx="2174588" cy="268415"/>
          </a:xfrm>
          <a:custGeom>
            <a:avLst/>
            <a:gdLst>
              <a:gd name="T0" fmla="*/ 2041 w 5248"/>
              <a:gd name="T1" fmla="*/ 0 h 600"/>
              <a:gd name="T2" fmla="*/ 3207 w 5248"/>
              <a:gd name="T3" fmla="*/ 0 h 600"/>
              <a:gd name="T4" fmla="*/ 4948 w 5248"/>
              <a:gd name="T5" fmla="*/ 0 h 600"/>
              <a:gd name="T6" fmla="*/ 5248 w 5248"/>
              <a:gd name="T7" fmla="*/ 300 h 600"/>
              <a:gd name="T8" fmla="*/ 4948 w 5248"/>
              <a:gd name="T9" fmla="*/ 600 h 600"/>
              <a:gd name="T10" fmla="*/ 3207 w 5248"/>
              <a:gd name="T11" fmla="*/ 600 h 600"/>
              <a:gd name="T12" fmla="*/ 2041 w 5248"/>
              <a:gd name="T13" fmla="*/ 600 h 600"/>
              <a:gd name="T14" fmla="*/ 300 w 5248"/>
              <a:gd name="T15" fmla="*/ 600 h 600"/>
              <a:gd name="T16" fmla="*/ 0 w 5248"/>
              <a:gd name="T17" fmla="*/ 300 h 600"/>
              <a:gd name="T18" fmla="*/ 300 w 5248"/>
              <a:gd name="T19" fmla="*/ 0 h 600"/>
              <a:gd name="T20" fmla="*/ 2041 w 5248"/>
              <a:gd name="T21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48" h="600">
                <a:moveTo>
                  <a:pt x="2041" y="0"/>
                </a:moveTo>
                <a:lnTo>
                  <a:pt x="3207" y="0"/>
                </a:lnTo>
                <a:lnTo>
                  <a:pt x="4948" y="0"/>
                </a:lnTo>
                <a:lnTo>
                  <a:pt x="5248" y="300"/>
                </a:lnTo>
                <a:lnTo>
                  <a:pt x="4948" y="600"/>
                </a:lnTo>
                <a:lnTo>
                  <a:pt x="3207" y="600"/>
                </a:lnTo>
                <a:lnTo>
                  <a:pt x="2041" y="600"/>
                </a:lnTo>
                <a:lnTo>
                  <a:pt x="300" y="600"/>
                </a:lnTo>
                <a:lnTo>
                  <a:pt x="0" y="300"/>
                </a:lnTo>
                <a:lnTo>
                  <a:pt x="300" y="0"/>
                </a:lnTo>
                <a:lnTo>
                  <a:pt x="2041" y="0"/>
                </a:lnTo>
                <a:close/>
              </a:path>
            </a:pathLst>
          </a:custGeom>
          <a:solidFill>
            <a:srgbClr val="F18E53"/>
          </a:solidFill>
          <a:ln w="12700">
            <a:solidFill>
              <a:schemeClr val="bg1"/>
            </a:solidFill>
          </a:ln>
          <a:effectLst>
            <a:outerShdw blurRad="279400" dist="292100" dir="2700000" sx="98000" sy="98000" algn="tl" rotWithShape="0">
              <a:schemeClr val="tx1">
                <a:lumMod val="50000"/>
                <a:lumOff val="50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TextBox 44"/>
          <p:cNvSpPr txBox="1"/>
          <p:nvPr/>
        </p:nvSpPr>
        <p:spPr>
          <a:xfrm>
            <a:off x="4135949" y="513284"/>
            <a:ext cx="1182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50" spc="70">
                <a:solidFill>
                  <a:schemeClr val="bg1"/>
                </a:solidFill>
                <a:latin typeface="+mj-ea"/>
                <a:ea typeface="+mj-ea"/>
              </a:rPr>
              <a:t>市</a:t>
            </a:r>
            <a:r>
              <a:rPr lang="zh-CN" altLang="en-US" sz="1150" spc="70" smtClean="0">
                <a:solidFill>
                  <a:schemeClr val="bg1"/>
                </a:solidFill>
                <a:latin typeface="+mj-ea"/>
                <a:ea typeface="+mj-ea"/>
              </a:rPr>
              <a:t>场背景调查</a:t>
            </a:r>
            <a:endParaRPr lang="zh-CN" altLang="en-US" sz="1150" spc="7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971" y="539512"/>
            <a:ext cx="204008" cy="204008"/>
          </a:xfrm>
          <a:prstGeom prst="rect">
            <a:avLst/>
          </a:prstGeom>
        </p:spPr>
      </p:pic>
      <p:sp>
        <p:nvSpPr>
          <p:cNvPr id="30" name="TextBox 44"/>
          <p:cNvSpPr txBox="1"/>
          <p:nvPr/>
        </p:nvSpPr>
        <p:spPr>
          <a:xfrm>
            <a:off x="1098515" y="3419312"/>
            <a:ext cx="968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spc="70" smtClean="0">
                <a:solidFill>
                  <a:srgbClr val="F39E66"/>
                </a:solidFill>
                <a:latin typeface="+mj-ea"/>
                <a:ea typeface="+mj-ea"/>
              </a:rPr>
              <a:t>来源及</a:t>
            </a:r>
            <a:endParaRPr lang="en-US" altLang="zh-CN" sz="1400" b="1" spc="70" smtClean="0">
              <a:solidFill>
                <a:srgbClr val="F39E66"/>
              </a:solidFill>
              <a:latin typeface="+mj-ea"/>
              <a:ea typeface="+mj-ea"/>
            </a:endParaRPr>
          </a:p>
          <a:p>
            <a:r>
              <a:rPr lang="en-US" altLang="zh-CN" sz="1400" b="1" spc="70">
                <a:solidFill>
                  <a:srgbClr val="F39E66"/>
                </a:solidFill>
                <a:latin typeface="+mj-ea"/>
                <a:ea typeface="+mj-ea"/>
              </a:rPr>
              <a:t> </a:t>
            </a:r>
            <a:r>
              <a:rPr lang="en-US" altLang="zh-CN" sz="1400" b="1" spc="70" smtClean="0">
                <a:solidFill>
                  <a:srgbClr val="F39E66"/>
                </a:solidFill>
                <a:latin typeface="+mj-ea"/>
                <a:ea typeface="+mj-ea"/>
              </a:rPr>
              <a:t>     </a:t>
            </a:r>
            <a:r>
              <a:rPr lang="zh-CN" altLang="en-US" sz="1400" b="1" spc="70" smtClean="0">
                <a:solidFill>
                  <a:srgbClr val="F39E66"/>
                </a:solidFill>
                <a:latin typeface="+mj-ea"/>
                <a:ea typeface="+mj-ea"/>
              </a:rPr>
              <a:t>背景</a:t>
            </a:r>
            <a:endParaRPr lang="zh-CN" altLang="en-US" sz="1400" b="1" spc="70" dirty="0">
              <a:solidFill>
                <a:srgbClr val="F39E66"/>
              </a:solidFill>
              <a:latin typeface="+mj-ea"/>
              <a:ea typeface="+mj-ea"/>
            </a:endParaRPr>
          </a:p>
        </p:txBody>
      </p:sp>
      <p:sp>
        <p:nvSpPr>
          <p:cNvPr id="31" name="TextBox 44"/>
          <p:cNvSpPr txBox="1"/>
          <p:nvPr/>
        </p:nvSpPr>
        <p:spPr>
          <a:xfrm>
            <a:off x="1805308" y="2086935"/>
            <a:ext cx="19119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spc="70" smtClean="0">
                <a:solidFill>
                  <a:schemeClr val="bg1"/>
                </a:solidFill>
                <a:latin typeface="+mn-ea"/>
              </a:rPr>
              <a:t>移动支付，中国已是世界第一。</a:t>
            </a:r>
            <a:endParaRPr lang="en-US" altLang="zh-CN" sz="900" spc="70" smtClean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900" spc="70">
                <a:solidFill>
                  <a:schemeClr val="bg1"/>
                </a:solidFill>
                <a:latin typeface="+mn-ea"/>
              </a:rPr>
              <a:t>传</a:t>
            </a:r>
            <a:r>
              <a:rPr lang="zh-CN" altLang="en-US" sz="900" spc="70" smtClean="0">
                <a:solidFill>
                  <a:schemeClr val="bg1"/>
                </a:solidFill>
                <a:latin typeface="+mn-ea"/>
              </a:rPr>
              <a:t>统的扫码支付或者现在的刷脸，止于支付。</a:t>
            </a:r>
            <a:endParaRPr lang="zh-CN" altLang="en-US" sz="900" spc="7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2" name="TextBox 44"/>
          <p:cNvSpPr txBox="1"/>
          <p:nvPr/>
        </p:nvSpPr>
        <p:spPr>
          <a:xfrm>
            <a:off x="1788299" y="2605177"/>
            <a:ext cx="19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spc="70" smtClean="0">
                <a:solidFill>
                  <a:schemeClr val="bg1"/>
                </a:solidFill>
                <a:latin typeface="+mn-ea"/>
              </a:rPr>
              <a:t>好店系统就是在支付的基础上，</a:t>
            </a:r>
            <a:endParaRPr lang="en-US" altLang="zh-CN" sz="900" spc="70" smtClean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900" spc="70" smtClean="0">
                <a:solidFill>
                  <a:schemeClr val="bg1"/>
                </a:solidFill>
                <a:latin typeface="+mn-ea"/>
              </a:rPr>
              <a:t>深耕支付完之后的市场。</a:t>
            </a:r>
            <a:endParaRPr lang="zh-CN" altLang="en-US" sz="900" spc="7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TextBox 44"/>
          <p:cNvSpPr txBox="1"/>
          <p:nvPr/>
        </p:nvSpPr>
        <p:spPr>
          <a:xfrm>
            <a:off x="1780177" y="2958975"/>
            <a:ext cx="19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spc="70" smtClean="0">
                <a:solidFill>
                  <a:schemeClr val="bg1"/>
                </a:solidFill>
                <a:latin typeface="+mn-ea"/>
              </a:rPr>
              <a:t>支付市场有多大，支付完市场就</a:t>
            </a:r>
            <a:endParaRPr lang="en-US" altLang="zh-CN" sz="900" spc="70" smtClean="0">
              <a:solidFill>
                <a:schemeClr val="bg1"/>
              </a:solidFill>
              <a:latin typeface="+mn-ea"/>
            </a:endParaRPr>
          </a:p>
          <a:p>
            <a:r>
              <a:rPr lang="zh-CN" altLang="en-US" sz="900" spc="70" smtClean="0">
                <a:solidFill>
                  <a:schemeClr val="bg1"/>
                </a:solidFill>
                <a:latin typeface="+mn-ea"/>
              </a:rPr>
              <a:t>有对大。</a:t>
            </a:r>
            <a:endParaRPr lang="zh-CN" altLang="en-US" sz="900" spc="7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TextBox 44"/>
          <p:cNvSpPr txBox="1"/>
          <p:nvPr/>
        </p:nvSpPr>
        <p:spPr>
          <a:xfrm>
            <a:off x="1980777" y="3371618"/>
            <a:ext cx="16855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00" b="1" spc="70" smtClean="0">
                <a:solidFill>
                  <a:schemeClr val="bg1"/>
                </a:solidFill>
                <a:latin typeface="+mn-ea"/>
              </a:rPr>
              <a:t>顺势而为，事半功倍。</a:t>
            </a:r>
            <a:endParaRPr lang="zh-CN" altLang="en-US" sz="1100" b="1" spc="7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TextBox 44"/>
          <p:cNvSpPr txBox="1"/>
          <p:nvPr/>
        </p:nvSpPr>
        <p:spPr>
          <a:xfrm>
            <a:off x="2558848" y="1102205"/>
            <a:ext cx="1507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spc="70" smtClean="0">
                <a:solidFill>
                  <a:srgbClr val="F39E66"/>
                </a:solidFill>
                <a:latin typeface="+mj-ea"/>
                <a:ea typeface="+mj-ea"/>
              </a:rPr>
              <a:t>线下实体店现状</a:t>
            </a:r>
            <a:endParaRPr lang="zh-CN" altLang="en-US" sz="1400" b="1" spc="70" dirty="0">
              <a:solidFill>
                <a:srgbClr val="F39E66"/>
              </a:solidFill>
              <a:latin typeface="+mj-ea"/>
              <a:ea typeface="+mj-ea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3732837" y="4062238"/>
            <a:ext cx="636567" cy="636567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/>
              </a:gs>
            </a:gsLst>
            <a:lin ang="13500000" scaled="1"/>
            <a:tileRect/>
          </a:gradFill>
          <a:ln w="15875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spcCol="0"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4942706" y="4216315"/>
            <a:ext cx="2139360" cy="574861"/>
            <a:chOff x="5794405" y="3727144"/>
            <a:chExt cx="2139360" cy="574861"/>
          </a:xfrm>
        </p:grpSpPr>
        <p:sp>
          <p:nvSpPr>
            <p:cNvPr id="38" name="TextBox 44"/>
            <p:cNvSpPr txBox="1"/>
            <p:nvPr/>
          </p:nvSpPr>
          <p:spPr>
            <a:xfrm>
              <a:off x="5861305" y="3727144"/>
              <a:ext cx="1055397" cy="204171"/>
            </a:xfrm>
            <a:prstGeom prst="rect">
              <a:avLst/>
            </a:prstGeom>
            <a:noFill/>
          </p:spPr>
          <p:txBody>
            <a:bodyPr wrap="square" lIns="34554" tIns="17278" rIns="34554" bIns="17278" rtlCol="0">
              <a:spAutoFit/>
            </a:bodyPr>
            <a:lstStyle/>
            <a:p>
              <a:pPr lvl="0"/>
              <a:r>
                <a:rPr lang="en-US" altLang="zh-CN" sz="1100" smtClean="0">
                  <a:solidFill>
                    <a:srgbClr val="F39E66"/>
                  </a:solidFill>
                  <a:latin typeface="+mj-ea"/>
                  <a:ea typeface="+mj-ea"/>
                </a:rPr>
                <a:t>04</a:t>
              </a:r>
              <a:r>
                <a:rPr lang="zh-CN" altLang="en-US" sz="1100" smtClean="0">
                  <a:solidFill>
                    <a:srgbClr val="F39E66"/>
                  </a:solidFill>
                  <a:latin typeface="+mj-ea"/>
                  <a:ea typeface="+mj-ea"/>
                </a:rPr>
                <a:t>、平台劫持</a:t>
              </a:r>
              <a:endParaRPr lang="zh-CN" altLang="en-US" sz="1100" dirty="0">
                <a:solidFill>
                  <a:srgbClr val="F39E66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5794405" y="3937290"/>
              <a:ext cx="2139360" cy="364715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mtClean="0">
                  <a:solidFill>
                    <a:schemeClr val="bg1">
                      <a:lumMod val="50000"/>
                    </a:schemeClr>
                  </a:solidFill>
                </a:rPr>
                <a:t>被大平台捆绑压榨平台在顾客和门店中间切走了门店的顾客，离开平台，寸步难行。</a:t>
              </a:r>
              <a:endParaRPr lang="en-US" altLang="zh-CN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08" y="2299653"/>
            <a:ext cx="326451" cy="32645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45" y="1479967"/>
            <a:ext cx="276394" cy="2763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414" y="3410585"/>
            <a:ext cx="295157" cy="29515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32" y="4275218"/>
            <a:ext cx="295812" cy="253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3.7037E-6 L -0.10885 -3.7037E-6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3.7037E-6 L 8.33333E-7 -3.7037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2.34568E-6 L 0.1125 -0.00741 " pathEditMode="relative" rAng="0" ptsTypes="AA">
                                      <p:cBhvr>
                                        <p:cTn id="25" dur="75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37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26 2.34568E-6 L 0.00504 -0.00062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99 0.21914 C 0.05069 0.19969 0.04792 0.1463 0.03455 0.10185 C 0.02118 0.05741 0.00989 0.02284 0.00104 0.00494 " pathEditMode="relative" rAng="0" ptsTypes="ssf">
                                      <p:cBhvr>
                                        <p:cTn id="4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-1071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-0.21389 C 0.05278 -0.18796 0.04462 -0.13364 0.03611 -0.09784 C 0.0276 -0.06204 0.01163 -0.01759 0.00243 6.17284E-7 " pathEditMode="relative" rAng="0" ptsTypes="sss">
                                      <p:cBhvr>
                                        <p:cTn id="4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067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-0.21389 C 0.05278 -0.18796 0.04462 -0.13364 0.03611 -0.09784 C 0.0276 -0.06204 0.01163 -0.01759 0.00243 6.17284E-7 " pathEditMode="relative" rAng="0" ptsTypes="sss">
                                      <p:cBhvr>
                                        <p:cTn id="59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067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5" grpId="1" animBg="1"/>
      <p:bldP spid="19" grpId="0" animBg="1"/>
      <p:bldP spid="19" grpId="1" animBg="1"/>
      <p:bldP spid="19" grpId="2" animBg="1"/>
      <p:bldP spid="20" grpId="0" animBg="1"/>
      <p:bldP spid="22" grpId="0" animBg="1"/>
      <p:bldP spid="22" grpId="1" animBg="1"/>
      <p:bldP spid="22" grpId="2" animBg="1"/>
      <p:bldP spid="26" grpId="0" animBg="1"/>
      <p:bldP spid="26" grpId="1" animBg="1"/>
      <p:bldP spid="25" grpId="0" animBg="1"/>
      <p:bldP spid="28" grpId="0" animBg="1"/>
      <p:bldP spid="36" grpId="0" animBg="1"/>
      <p:bldP spid="3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3589390" y="1651800"/>
            <a:ext cx="1907518" cy="311892"/>
          </a:xfrm>
          <a:prstGeom prst="rect">
            <a:avLst/>
          </a:prstGeom>
          <a:noFill/>
        </p:spPr>
        <p:txBody>
          <a:bodyPr wrap="square" lIns="34555" tIns="17278" rIns="34555" bIns="17278" rtlCol="0">
            <a:spAutoFit/>
          </a:bodyPr>
          <a:lstStyle/>
          <a:p>
            <a:r>
              <a:rPr lang="zh-CN" altLang="en-US" sz="1800" b="1" smtClean="0">
                <a:solidFill>
                  <a:srgbClr val="F39E66"/>
                </a:solidFill>
              </a:rPr>
              <a:t>当前支付及流程：</a:t>
            </a:r>
            <a:endParaRPr lang="zh-CN" altLang="en-US" sz="1800" b="1" dirty="0">
              <a:solidFill>
                <a:srgbClr val="F39E66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2247624" y="2143047"/>
            <a:ext cx="4591050" cy="1679785"/>
          </a:xfrm>
          <a:prstGeom prst="roundRect">
            <a:avLst>
              <a:gd name="adj" fmla="val 2268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Freeform 8"/>
          <p:cNvSpPr/>
          <p:nvPr/>
        </p:nvSpPr>
        <p:spPr bwMode="auto">
          <a:xfrm>
            <a:off x="3091898" y="507309"/>
            <a:ext cx="2902502" cy="268415"/>
          </a:xfrm>
          <a:custGeom>
            <a:avLst/>
            <a:gdLst>
              <a:gd name="T0" fmla="*/ 2041 w 5248"/>
              <a:gd name="T1" fmla="*/ 0 h 600"/>
              <a:gd name="T2" fmla="*/ 3207 w 5248"/>
              <a:gd name="T3" fmla="*/ 0 h 600"/>
              <a:gd name="T4" fmla="*/ 4948 w 5248"/>
              <a:gd name="T5" fmla="*/ 0 h 600"/>
              <a:gd name="T6" fmla="*/ 5248 w 5248"/>
              <a:gd name="T7" fmla="*/ 300 h 600"/>
              <a:gd name="T8" fmla="*/ 4948 w 5248"/>
              <a:gd name="T9" fmla="*/ 600 h 600"/>
              <a:gd name="T10" fmla="*/ 3207 w 5248"/>
              <a:gd name="T11" fmla="*/ 600 h 600"/>
              <a:gd name="T12" fmla="*/ 2041 w 5248"/>
              <a:gd name="T13" fmla="*/ 600 h 600"/>
              <a:gd name="T14" fmla="*/ 300 w 5248"/>
              <a:gd name="T15" fmla="*/ 600 h 600"/>
              <a:gd name="T16" fmla="*/ 0 w 5248"/>
              <a:gd name="T17" fmla="*/ 300 h 600"/>
              <a:gd name="T18" fmla="*/ 300 w 5248"/>
              <a:gd name="T19" fmla="*/ 0 h 600"/>
              <a:gd name="T20" fmla="*/ 2041 w 5248"/>
              <a:gd name="T21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48" h="600">
                <a:moveTo>
                  <a:pt x="2041" y="0"/>
                </a:moveTo>
                <a:lnTo>
                  <a:pt x="3207" y="0"/>
                </a:lnTo>
                <a:lnTo>
                  <a:pt x="4948" y="0"/>
                </a:lnTo>
                <a:lnTo>
                  <a:pt x="5248" y="300"/>
                </a:lnTo>
                <a:lnTo>
                  <a:pt x="4948" y="600"/>
                </a:lnTo>
                <a:lnTo>
                  <a:pt x="3207" y="600"/>
                </a:lnTo>
                <a:lnTo>
                  <a:pt x="2041" y="600"/>
                </a:lnTo>
                <a:lnTo>
                  <a:pt x="300" y="600"/>
                </a:lnTo>
                <a:lnTo>
                  <a:pt x="0" y="300"/>
                </a:lnTo>
                <a:lnTo>
                  <a:pt x="300" y="0"/>
                </a:lnTo>
                <a:lnTo>
                  <a:pt x="2041" y="0"/>
                </a:lnTo>
                <a:close/>
              </a:path>
            </a:pathLst>
          </a:custGeom>
          <a:solidFill>
            <a:srgbClr val="F18E53"/>
          </a:solidFill>
          <a:ln w="12700">
            <a:solidFill>
              <a:schemeClr val="bg1"/>
            </a:solidFill>
          </a:ln>
          <a:effectLst>
            <a:outerShdw blurRad="279400" dist="292100" dir="2700000" sx="98000" sy="98000" algn="tl" rotWithShape="0">
              <a:schemeClr val="tx1">
                <a:lumMod val="50000"/>
                <a:lumOff val="50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TextBox 44"/>
          <p:cNvSpPr txBox="1"/>
          <p:nvPr/>
        </p:nvSpPr>
        <p:spPr>
          <a:xfrm>
            <a:off x="3311481" y="506864"/>
            <a:ext cx="2621889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50" spc="70" smtClean="0">
                <a:solidFill>
                  <a:schemeClr val="bg1"/>
                </a:solidFill>
                <a:latin typeface="+mj-ea"/>
                <a:ea typeface="+mj-ea"/>
              </a:rPr>
              <a:t>为什么没能在</a:t>
            </a:r>
            <a:r>
              <a:rPr lang="zh-CN" altLang="en-US" sz="1150" spc="70">
                <a:solidFill>
                  <a:schemeClr val="bg1"/>
                </a:solidFill>
                <a:latin typeface="+mj-ea"/>
                <a:ea typeface="+mj-ea"/>
              </a:rPr>
              <a:t>支付</a:t>
            </a:r>
            <a:r>
              <a:rPr lang="zh-CN" altLang="en-US" sz="1150" spc="70" smtClean="0">
                <a:solidFill>
                  <a:schemeClr val="bg1"/>
                </a:solidFill>
                <a:latin typeface="+mj-ea"/>
                <a:ea typeface="+mj-ea"/>
              </a:rPr>
              <a:t>端留住流量呢？</a:t>
            </a:r>
            <a:endParaRPr lang="zh-CN" altLang="en-US" sz="1150" spc="7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5757" y="2826993"/>
            <a:ext cx="543732" cy="311892"/>
          </a:xfrm>
          <a:prstGeom prst="rect">
            <a:avLst/>
          </a:prstGeom>
          <a:noFill/>
        </p:spPr>
        <p:txBody>
          <a:bodyPr wrap="square" lIns="34555" tIns="17278" rIns="34555" bIns="17278" rtlCol="0">
            <a:spAutoFit/>
          </a:bodyPr>
          <a:lstStyle/>
          <a:p>
            <a:r>
              <a:rPr lang="zh-CN" altLang="en-US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支付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" name="右箭头 1"/>
          <p:cNvSpPr/>
          <p:nvPr/>
        </p:nvSpPr>
        <p:spPr bwMode="auto">
          <a:xfrm>
            <a:off x="3377485" y="2904966"/>
            <a:ext cx="423810" cy="155946"/>
          </a:xfrm>
          <a:prstGeom prst="rightArrow">
            <a:avLst/>
          </a:prstGeom>
          <a:solidFill>
            <a:srgbClr val="F39E66"/>
          </a:solidFill>
          <a:ln w="22225">
            <a:noFill/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lt1"/>
              </a:solidFill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4069291" y="2826993"/>
            <a:ext cx="543732" cy="311892"/>
          </a:xfrm>
          <a:prstGeom prst="rect">
            <a:avLst/>
          </a:prstGeom>
          <a:noFill/>
        </p:spPr>
        <p:txBody>
          <a:bodyPr wrap="square" lIns="34555" tIns="17278" rIns="34555" bIns="17278" rtlCol="0">
            <a:spAutoFit/>
          </a:bodyPr>
          <a:lstStyle/>
          <a:p>
            <a:r>
              <a:rPr lang="zh-CN" altLang="en-US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结束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6" name="右箭头 15"/>
          <p:cNvSpPr/>
          <p:nvPr/>
        </p:nvSpPr>
        <p:spPr bwMode="auto">
          <a:xfrm>
            <a:off x="4877456" y="2904966"/>
            <a:ext cx="423810" cy="155946"/>
          </a:xfrm>
          <a:prstGeom prst="rightArrow">
            <a:avLst/>
          </a:prstGeom>
          <a:solidFill>
            <a:srgbClr val="F39E66"/>
          </a:solidFill>
          <a:ln w="22225">
            <a:noFill/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lt1"/>
              </a:solidFill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5572824" y="2826993"/>
            <a:ext cx="1006983" cy="311892"/>
          </a:xfrm>
          <a:prstGeom prst="rect">
            <a:avLst/>
          </a:prstGeom>
          <a:noFill/>
        </p:spPr>
        <p:txBody>
          <a:bodyPr wrap="square" lIns="34555" tIns="17278" rIns="34555" bIns="17278" rtlCol="0">
            <a:spAutoFit/>
          </a:bodyPr>
          <a:lstStyle/>
          <a:p>
            <a:r>
              <a:rPr lang="zh-CN" altLang="en-US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痛失客户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3981 L 3.125E-6 0.14815 " pathEditMode="relative" rAng="0" ptsTypes="AA">
                                      <p:cBhvr>
                                        <p:cTn id="22" dur="75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125E-6 -0.03981 L 3.125E-6 -3.7037E-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7" grpId="0" animBg="1"/>
      <p:bldP spid="27" grpId="1" animBg="1"/>
      <p:bldP spid="27" grpId="2" animBg="1"/>
      <p:bldP spid="13" grpId="0" animBg="1"/>
      <p:bldP spid="9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圆角矩形 32"/>
          <p:cNvSpPr/>
          <p:nvPr/>
        </p:nvSpPr>
        <p:spPr>
          <a:xfrm>
            <a:off x="1965631" y="1509064"/>
            <a:ext cx="4959764" cy="1086256"/>
          </a:xfrm>
          <a:prstGeom prst="roundRect">
            <a:avLst>
              <a:gd name="adj" fmla="val 2268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461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8" name="TextBox 57"/>
          <p:cNvSpPr txBox="1"/>
          <p:nvPr/>
        </p:nvSpPr>
        <p:spPr>
          <a:xfrm>
            <a:off x="3151520" y="1896048"/>
            <a:ext cx="3850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39E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mtClean="0">
                <a:solidFill>
                  <a:srgbClr val="F39E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们如何帮助线下商户解决所面临的问题？</a:t>
            </a:r>
            <a:endParaRPr lang="zh-CN" altLang="en-US" dirty="0">
              <a:solidFill>
                <a:srgbClr val="F39E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2604428" y="3179321"/>
            <a:ext cx="4526586" cy="1051905"/>
          </a:xfrm>
          <a:prstGeom prst="roundRect">
            <a:avLst>
              <a:gd name="adj" fmla="val 2268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5461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圆角矩形 38"/>
          <p:cNvSpPr/>
          <p:nvPr/>
        </p:nvSpPr>
        <p:spPr bwMode="auto">
          <a:xfrm>
            <a:off x="6120257" y="2996604"/>
            <a:ext cx="1473117" cy="147066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>
                  <a:lumMod val="60000"/>
                  <a:lumOff val="40000"/>
                </a:srgbClr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419100" dist="520700" dir="2520000" sx="90000" sy="90000" algn="tl" rotWithShape="0">
              <a:schemeClr val="tx1">
                <a:lumMod val="50000"/>
                <a:lumOff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1" name="圆角矩形 40"/>
          <p:cNvSpPr/>
          <p:nvPr/>
        </p:nvSpPr>
        <p:spPr bwMode="auto">
          <a:xfrm>
            <a:off x="1454982" y="1315990"/>
            <a:ext cx="1473117" cy="147066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C7C7C7">
                  <a:lumMod val="60000"/>
                  <a:lumOff val="40000"/>
                </a:srgbClr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419100" dist="520700" dir="2520000" sx="90000" sy="90000" algn="tl" rotWithShape="0">
              <a:schemeClr val="tx1">
                <a:lumMod val="50000"/>
                <a:lumOff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2444787" y="3558382"/>
            <a:ext cx="483312" cy="435236"/>
          </a:xfrm>
          <a:prstGeom prst="roundRect">
            <a:avLst>
              <a:gd name="adj" fmla="val 2268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3683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圆角矩形 46"/>
          <p:cNvSpPr/>
          <p:nvPr/>
        </p:nvSpPr>
        <p:spPr>
          <a:xfrm>
            <a:off x="6598030" y="1694164"/>
            <a:ext cx="483312" cy="435236"/>
          </a:xfrm>
          <a:prstGeom prst="roundRect">
            <a:avLst>
              <a:gd name="adj" fmla="val 2268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3683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2261889" y="3831565"/>
            <a:ext cx="359907" cy="324106"/>
          </a:xfrm>
          <a:prstGeom prst="roundRect">
            <a:avLst>
              <a:gd name="adj" fmla="val 2268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3683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9" name="圆角矩形 48"/>
          <p:cNvSpPr/>
          <p:nvPr/>
        </p:nvSpPr>
        <p:spPr>
          <a:xfrm>
            <a:off x="6943830" y="2027970"/>
            <a:ext cx="359907" cy="324106"/>
          </a:xfrm>
          <a:prstGeom prst="roundRect">
            <a:avLst>
              <a:gd name="adj" fmla="val 2268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3683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圆角矩形 50"/>
          <p:cNvSpPr/>
          <p:nvPr/>
        </p:nvSpPr>
        <p:spPr>
          <a:xfrm>
            <a:off x="1925207" y="3464240"/>
            <a:ext cx="289570" cy="260764"/>
          </a:xfrm>
          <a:prstGeom prst="roundRect">
            <a:avLst>
              <a:gd name="adj" fmla="val 2268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3683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2" name="圆角矩形 51"/>
          <p:cNvSpPr/>
          <p:nvPr/>
        </p:nvSpPr>
        <p:spPr>
          <a:xfrm>
            <a:off x="7453821" y="1767206"/>
            <a:ext cx="289570" cy="260764"/>
          </a:xfrm>
          <a:prstGeom prst="roundRect">
            <a:avLst>
              <a:gd name="adj" fmla="val 2268"/>
            </a:avLst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 w="19050">
            <a:solidFill>
              <a:schemeClr val="bg1"/>
            </a:solidFill>
          </a:ln>
          <a:effectLst>
            <a:outerShdw blurRad="419100" dist="368300" dir="2700000" sx="90000" sy="9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Freeform 8"/>
          <p:cNvSpPr/>
          <p:nvPr/>
        </p:nvSpPr>
        <p:spPr bwMode="auto">
          <a:xfrm>
            <a:off x="3489337" y="507309"/>
            <a:ext cx="2174588" cy="268415"/>
          </a:xfrm>
          <a:custGeom>
            <a:avLst/>
            <a:gdLst>
              <a:gd name="T0" fmla="*/ 2041 w 5248"/>
              <a:gd name="T1" fmla="*/ 0 h 600"/>
              <a:gd name="T2" fmla="*/ 3207 w 5248"/>
              <a:gd name="T3" fmla="*/ 0 h 600"/>
              <a:gd name="T4" fmla="*/ 4948 w 5248"/>
              <a:gd name="T5" fmla="*/ 0 h 600"/>
              <a:gd name="T6" fmla="*/ 5248 w 5248"/>
              <a:gd name="T7" fmla="*/ 300 h 600"/>
              <a:gd name="T8" fmla="*/ 4948 w 5248"/>
              <a:gd name="T9" fmla="*/ 600 h 600"/>
              <a:gd name="T10" fmla="*/ 3207 w 5248"/>
              <a:gd name="T11" fmla="*/ 600 h 600"/>
              <a:gd name="T12" fmla="*/ 2041 w 5248"/>
              <a:gd name="T13" fmla="*/ 600 h 600"/>
              <a:gd name="T14" fmla="*/ 300 w 5248"/>
              <a:gd name="T15" fmla="*/ 600 h 600"/>
              <a:gd name="T16" fmla="*/ 0 w 5248"/>
              <a:gd name="T17" fmla="*/ 300 h 600"/>
              <a:gd name="T18" fmla="*/ 300 w 5248"/>
              <a:gd name="T19" fmla="*/ 0 h 600"/>
              <a:gd name="T20" fmla="*/ 2041 w 5248"/>
              <a:gd name="T21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48" h="600">
                <a:moveTo>
                  <a:pt x="2041" y="0"/>
                </a:moveTo>
                <a:lnTo>
                  <a:pt x="3207" y="0"/>
                </a:lnTo>
                <a:lnTo>
                  <a:pt x="4948" y="0"/>
                </a:lnTo>
                <a:lnTo>
                  <a:pt x="5248" y="300"/>
                </a:lnTo>
                <a:lnTo>
                  <a:pt x="4948" y="600"/>
                </a:lnTo>
                <a:lnTo>
                  <a:pt x="3207" y="600"/>
                </a:lnTo>
                <a:lnTo>
                  <a:pt x="2041" y="600"/>
                </a:lnTo>
                <a:lnTo>
                  <a:pt x="300" y="600"/>
                </a:lnTo>
                <a:lnTo>
                  <a:pt x="0" y="300"/>
                </a:lnTo>
                <a:lnTo>
                  <a:pt x="300" y="0"/>
                </a:lnTo>
                <a:lnTo>
                  <a:pt x="2041" y="0"/>
                </a:lnTo>
                <a:close/>
              </a:path>
            </a:pathLst>
          </a:custGeom>
          <a:solidFill>
            <a:srgbClr val="F39E66"/>
          </a:solidFill>
          <a:ln w="12700">
            <a:solidFill>
              <a:schemeClr val="bg1"/>
            </a:solidFill>
          </a:ln>
          <a:effectLst>
            <a:outerShdw blurRad="279400" dist="292100" dir="2700000" sx="98000" sy="98000" algn="tl" rotWithShape="0">
              <a:schemeClr val="tx1">
                <a:lumMod val="50000"/>
                <a:lumOff val="50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TextBox 44"/>
          <p:cNvSpPr txBox="1"/>
          <p:nvPr/>
        </p:nvSpPr>
        <p:spPr>
          <a:xfrm>
            <a:off x="4157054" y="507309"/>
            <a:ext cx="839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50" spc="70" smtClean="0">
                <a:solidFill>
                  <a:schemeClr val="bg1"/>
                </a:solidFill>
                <a:latin typeface="+mj-ea"/>
                <a:ea typeface="+mj-ea"/>
              </a:rPr>
              <a:t>疑惑解答</a:t>
            </a:r>
            <a:endParaRPr lang="zh-CN" altLang="en-US" sz="1150" spc="7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2" name="TextBox 57"/>
          <p:cNvSpPr txBox="1"/>
          <p:nvPr/>
        </p:nvSpPr>
        <p:spPr>
          <a:xfrm>
            <a:off x="4162274" y="3576614"/>
            <a:ext cx="1975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rgbClr val="F39E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提供工具，锁住流量。</a:t>
            </a:r>
            <a:endParaRPr lang="zh-CN" altLang="en-US" dirty="0">
              <a:solidFill>
                <a:srgbClr val="F39E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17" y="1157620"/>
            <a:ext cx="1936311" cy="17934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965" y="3363381"/>
            <a:ext cx="1305700" cy="723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3889 L -4.58333E-6 -0.14814 " pathEditMode="relative" rAng="0" ptsTypes="AA">
                                      <p:cBhvr>
                                        <p:cTn id="15" dur="75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58333E-6 0.03843 L -4.58333E-6 -3.7037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3.7037E-6 L -0.10885 -3.7037E-6 " pathEditMode="relative" rAng="0" ptsTypes="AA">
                                      <p:cBhvr>
                                        <p:cTn id="22" dur="75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3.7037E-6 L 8.33333E-7 -3.7037E-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3.7037E-6 L 0.11081 -3.7037E-6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3.7037E-6 L -2.29167E-6 -3.7037E-6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3981 L 3.125E-6 0.14815 " pathEditMode="relative" rAng="0" ptsTypes="AA">
                                      <p:cBhvr>
                                        <p:cTn id="36" dur="75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125E-6 -0.03981 L 3.125E-6 -3.7037E-6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3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1" grpId="0" animBg="1"/>
      <p:bldP spid="41" grpId="1" animBg="1"/>
      <p:bldP spid="41" grpId="2" animBg="1"/>
      <p:bldP spid="5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96" y="1501546"/>
            <a:ext cx="2374409" cy="1002528"/>
          </a:xfrm>
          <a:prstGeom prst="rect">
            <a:avLst/>
          </a:prstGeom>
        </p:spPr>
      </p:pic>
      <p:sp>
        <p:nvSpPr>
          <p:cNvPr id="24" name="TextBox 86"/>
          <p:cNvSpPr txBox="1"/>
          <p:nvPr/>
        </p:nvSpPr>
        <p:spPr>
          <a:xfrm>
            <a:off x="2856641" y="2397075"/>
            <a:ext cx="3454623" cy="584775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39E66"/>
                </a:solidFill>
                <a:latin typeface="+mn-ea"/>
              </a:rPr>
              <a:t>百酷</a:t>
            </a:r>
            <a:r>
              <a:rPr lang="zh-CN" altLang="en-US" sz="3200" dirty="0" smtClean="0">
                <a:solidFill>
                  <a:srgbClr val="F39E66"/>
                </a:solidFill>
                <a:latin typeface="+mn-ea"/>
              </a:rPr>
              <a:t>会员</a:t>
            </a:r>
            <a:r>
              <a:rPr lang="zh-CN" altLang="en-US" sz="3200" dirty="0" smtClean="0">
                <a:solidFill>
                  <a:srgbClr val="F39E66"/>
                </a:solidFill>
                <a:latin typeface="+mn-ea"/>
              </a:rPr>
              <a:t>营销系统</a:t>
            </a:r>
            <a:endParaRPr lang="zh-CN" altLang="en-US" sz="3200" dirty="0">
              <a:solidFill>
                <a:srgbClr val="F39E66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3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0.03889 L -4.58333E-6 -0.14814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30000" decel="30000" fill="hold" grpId="2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58333E-6 0.03843 L -4.58333E-6 -3.7037E-6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8"/>
          <p:cNvSpPr/>
          <p:nvPr/>
        </p:nvSpPr>
        <p:spPr bwMode="auto">
          <a:xfrm>
            <a:off x="3489337" y="507309"/>
            <a:ext cx="2174588" cy="268415"/>
          </a:xfrm>
          <a:custGeom>
            <a:avLst/>
            <a:gdLst>
              <a:gd name="T0" fmla="*/ 2041 w 5248"/>
              <a:gd name="T1" fmla="*/ 0 h 600"/>
              <a:gd name="T2" fmla="*/ 3207 w 5248"/>
              <a:gd name="T3" fmla="*/ 0 h 600"/>
              <a:gd name="T4" fmla="*/ 4948 w 5248"/>
              <a:gd name="T5" fmla="*/ 0 h 600"/>
              <a:gd name="T6" fmla="*/ 5248 w 5248"/>
              <a:gd name="T7" fmla="*/ 300 h 600"/>
              <a:gd name="T8" fmla="*/ 4948 w 5248"/>
              <a:gd name="T9" fmla="*/ 600 h 600"/>
              <a:gd name="T10" fmla="*/ 3207 w 5248"/>
              <a:gd name="T11" fmla="*/ 600 h 600"/>
              <a:gd name="T12" fmla="*/ 2041 w 5248"/>
              <a:gd name="T13" fmla="*/ 600 h 600"/>
              <a:gd name="T14" fmla="*/ 300 w 5248"/>
              <a:gd name="T15" fmla="*/ 600 h 600"/>
              <a:gd name="T16" fmla="*/ 0 w 5248"/>
              <a:gd name="T17" fmla="*/ 300 h 600"/>
              <a:gd name="T18" fmla="*/ 300 w 5248"/>
              <a:gd name="T19" fmla="*/ 0 h 600"/>
              <a:gd name="T20" fmla="*/ 2041 w 5248"/>
              <a:gd name="T21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48" h="600">
                <a:moveTo>
                  <a:pt x="2041" y="0"/>
                </a:moveTo>
                <a:lnTo>
                  <a:pt x="3207" y="0"/>
                </a:lnTo>
                <a:lnTo>
                  <a:pt x="4948" y="0"/>
                </a:lnTo>
                <a:lnTo>
                  <a:pt x="5248" y="300"/>
                </a:lnTo>
                <a:lnTo>
                  <a:pt x="4948" y="600"/>
                </a:lnTo>
                <a:lnTo>
                  <a:pt x="3207" y="600"/>
                </a:lnTo>
                <a:lnTo>
                  <a:pt x="2041" y="600"/>
                </a:lnTo>
                <a:lnTo>
                  <a:pt x="300" y="600"/>
                </a:lnTo>
                <a:lnTo>
                  <a:pt x="0" y="300"/>
                </a:lnTo>
                <a:lnTo>
                  <a:pt x="300" y="0"/>
                </a:lnTo>
                <a:lnTo>
                  <a:pt x="2041" y="0"/>
                </a:lnTo>
                <a:close/>
              </a:path>
            </a:pathLst>
          </a:custGeom>
          <a:solidFill>
            <a:srgbClr val="F39E66"/>
          </a:solidFill>
          <a:ln w="12700">
            <a:solidFill>
              <a:schemeClr val="bg1"/>
            </a:solidFill>
          </a:ln>
          <a:effectLst>
            <a:outerShdw blurRad="279400" dist="292100" dir="2700000" sx="98000" sy="98000" algn="tl" rotWithShape="0">
              <a:schemeClr val="tx1">
                <a:lumMod val="50000"/>
                <a:lumOff val="50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TextBox 44"/>
          <p:cNvSpPr txBox="1"/>
          <p:nvPr/>
        </p:nvSpPr>
        <p:spPr>
          <a:xfrm>
            <a:off x="3899561" y="507309"/>
            <a:ext cx="161581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50" spc="70">
                <a:solidFill>
                  <a:schemeClr val="bg1"/>
                </a:solidFill>
                <a:latin typeface="+mj-ea"/>
                <a:ea typeface="+mj-ea"/>
              </a:rPr>
              <a:t>传</a:t>
            </a:r>
            <a:r>
              <a:rPr lang="zh-CN" altLang="en-US" sz="1150" spc="70" smtClean="0">
                <a:solidFill>
                  <a:schemeClr val="bg1"/>
                </a:solidFill>
                <a:latin typeface="+mj-ea"/>
                <a:ea typeface="+mj-ea"/>
              </a:rPr>
              <a:t>统客户的消费轨迹</a:t>
            </a:r>
            <a:endParaRPr lang="zh-CN" altLang="en-US" sz="1150" spc="7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11274" y="2103764"/>
            <a:ext cx="992390" cy="984302"/>
            <a:chOff x="4223288" y="7568611"/>
            <a:chExt cx="2768765" cy="2768765"/>
          </a:xfrm>
        </p:grpSpPr>
        <p:sp>
          <p:nvSpPr>
            <p:cNvPr id="2" name="椭圆 1"/>
            <p:cNvSpPr/>
            <p:nvPr/>
          </p:nvSpPr>
          <p:spPr>
            <a:xfrm>
              <a:off x="4223288" y="7568611"/>
              <a:ext cx="2768765" cy="276876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406400" dist="469900" dir="1860000" sx="98000" sy="98000" algn="tl" rotWithShape="0">
                <a:schemeClr val="tx1">
                  <a:lumMod val="50000"/>
                  <a:lumOff val="50000"/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274607" y="8230964"/>
              <a:ext cx="2717446" cy="1637295"/>
            </a:xfrm>
            <a:prstGeom prst="rect">
              <a:avLst/>
            </a:prstGeom>
            <a:noFill/>
            <a:ln w="15875">
              <a:noFill/>
            </a:ln>
            <a:effectLst>
              <a:outerShdw blurRad="406400" dist="469900" dir="1860000" sx="98000" sy="98000" algn="tl" rotWithShape="0">
                <a:schemeClr val="tx1">
                  <a:lumMod val="50000"/>
                  <a:lumOff val="50000"/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第一次到店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右箭头 30"/>
          <p:cNvSpPr/>
          <p:nvPr/>
        </p:nvSpPr>
        <p:spPr bwMode="auto">
          <a:xfrm>
            <a:off x="2207379" y="2517942"/>
            <a:ext cx="423810" cy="155946"/>
          </a:xfrm>
          <a:prstGeom prst="rightArrow">
            <a:avLst/>
          </a:prstGeom>
          <a:solidFill>
            <a:srgbClr val="F39E66"/>
          </a:solidFill>
          <a:ln w="22225">
            <a:noFill/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lt1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833897" y="2103764"/>
            <a:ext cx="992390" cy="984302"/>
            <a:chOff x="4223288" y="7568611"/>
            <a:chExt cx="2768765" cy="2768765"/>
          </a:xfrm>
        </p:grpSpPr>
        <p:sp>
          <p:nvSpPr>
            <p:cNvPr id="35" name="椭圆 34"/>
            <p:cNvSpPr/>
            <p:nvPr/>
          </p:nvSpPr>
          <p:spPr>
            <a:xfrm>
              <a:off x="4223288" y="7568611"/>
              <a:ext cx="2768765" cy="276876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406400" dist="469900" dir="1860000" sx="98000" sy="98000" algn="tl" rotWithShape="0">
                <a:schemeClr val="tx1">
                  <a:lumMod val="50000"/>
                  <a:lumOff val="50000"/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TextBox 142"/>
            <p:cNvSpPr txBox="1"/>
            <p:nvPr/>
          </p:nvSpPr>
          <p:spPr>
            <a:xfrm>
              <a:off x="4274607" y="8201586"/>
              <a:ext cx="2717446" cy="1637295"/>
            </a:xfrm>
            <a:prstGeom prst="rect">
              <a:avLst/>
            </a:prstGeom>
            <a:noFill/>
            <a:ln w="15875">
              <a:noFill/>
            </a:ln>
            <a:effectLst>
              <a:outerShdw blurRad="406400" dist="469900" dir="1860000" sx="98000" sy="98000" algn="tl" rotWithShape="0">
                <a:schemeClr val="tx1">
                  <a:lumMod val="50000"/>
                  <a:lumOff val="50000"/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消费支付</a:t>
              </a:r>
              <a:endParaRPr lang="en-US" altLang="zh-CN" sz="120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完成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右箭头 36"/>
          <p:cNvSpPr/>
          <p:nvPr/>
        </p:nvSpPr>
        <p:spPr bwMode="auto">
          <a:xfrm>
            <a:off x="4024817" y="2517942"/>
            <a:ext cx="423810" cy="155946"/>
          </a:xfrm>
          <a:prstGeom prst="rightArrow">
            <a:avLst/>
          </a:prstGeom>
          <a:solidFill>
            <a:srgbClr val="F39E66"/>
          </a:solidFill>
          <a:ln w="22225">
            <a:noFill/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lt1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656520" y="2103764"/>
            <a:ext cx="992390" cy="984302"/>
            <a:chOff x="4223288" y="7568611"/>
            <a:chExt cx="2768765" cy="2768765"/>
          </a:xfrm>
        </p:grpSpPr>
        <p:sp>
          <p:nvSpPr>
            <p:cNvPr id="39" name="椭圆 38"/>
            <p:cNvSpPr/>
            <p:nvPr/>
          </p:nvSpPr>
          <p:spPr>
            <a:xfrm>
              <a:off x="4223288" y="7568611"/>
              <a:ext cx="2768765" cy="276876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406400" dist="469900" dir="1860000" sx="98000" sy="98000" algn="tl" rotWithShape="0">
                <a:schemeClr val="tx1">
                  <a:lumMod val="50000"/>
                  <a:lumOff val="50000"/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142"/>
            <p:cNvSpPr txBox="1"/>
            <p:nvPr/>
          </p:nvSpPr>
          <p:spPr>
            <a:xfrm>
              <a:off x="4274607" y="8134346"/>
              <a:ext cx="2717446" cy="1637295"/>
            </a:xfrm>
            <a:prstGeom prst="rect">
              <a:avLst/>
            </a:prstGeom>
            <a:noFill/>
            <a:ln w="15875">
              <a:noFill/>
            </a:ln>
            <a:effectLst>
              <a:outerShdw blurRad="406400" dist="469900" dir="1860000" sx="98000" sy="98000" algn="tl" rotWithShape="0">
                <a:schemeClr val="tx1">
                  <a:lumMod val="50000"/>
                  <a:lumOff val="50000"/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离店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1" name="右箭头 40"/>
          <p:cNvSpPr/>
          <p:nvPr/>
        </p:nvSpPr>
        <p:spPr bwMode="auto">
          <a:xfrm rot="19490747">
            <a:off x="5906533" y="1934613"/>
            <a:ext cx="840900" cy="155946"/>
          </a:xfrm>
          <a:prstGeom prst="rightArrow">
            <a:avLst/>
          </a:prstGeom>
          <a:solidFill>
            <a:srgbClr val="F39E66"/>
          </a:solidFill>
          <a:ln w="22225">
            <a:noFill/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lt1"/>
              </a:solidFill>
            </a:endParaRPr>
          </a:p>
        </p:txBody>
      </p:sp>
      <p:sp>
        <p:nvSpPr>
          <p:cNvPr id="44" name="右箭头 43"/>
          <p:cNvSpPr/>
          <p:nvPr/>
        </p:nvSpPr>
        <p:spPr bwMode="auto">
          <a:xfrm>
            <a:off x="6015276" y="2517942"/>
            <a:ext cx="840900" cy="155946"/>
          </a:xfrm>
          <a:prstGeom prst="rightArrow">
            <a:avLst/>
          </a:prstGeom>
          <a:solidFill>
            <a:srgbClr val="F39E66"/>
          </a:solidFill>
          <a:ln w="22225">
            <a:noFill/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lt1"/>
              </a:solidFill>
            </a:endParaRPr>
          </a:p>
        </p:txBody>
      </p:sp>
      <p:sp>
        <p:nvSpPr>
          <p:cNvPr id="45" name="右箭头 44"/>
          <p:cNvSpPr/>
          <p:nvPr/>
        </p:nvSpPr>
        <p:spPr bwMode="auto">
          <a:xfrm rot="1936148">
            <a:off x="5939471" y="3085840"/>
            <a:ext cx="840900" cy="155946"/>
          </a:xfrm>
          <a:prstGeom prst="rightArrow">
            <a:avLst/>
          </a:prstGeom>
          <a:solidFill>
            <a:srgbClr val="F39E66"/>
          </a:solidFill>
          <a:ln w="22225">
            <a:noFill/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lt1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7122007" y="905871"/>
            <a:ext cx="992390" cy="984302"/>
            <a:chOff x="4223288" y="7568611"/>
            <a:chExt cx="2768765" cy="2768765"/>
          </a:xfrm>
          <a:solidFill>
            <a:srgbClr val="F39E66"/>
          </a:solidFill>
        </p:grpSpPr>
        <p:sp>
          <p:nvSpPr>
            <p:cNvPr id="47" name="椭圆 46"/>
            <p:cNvSpPr/>
            <p:nvPr/>
          </p:nvSpPr>
          <p:spPr>
            <a:xfrm>
              <a:off x="4223288" y="7568611"/>
              <a:ext cx="2768765" cy="2768765"/>
            </a:xfrm>
            <a:prstGeom prst="ellipse">
              <a:avLst/>
            </a:prstGeom>
            <a:grpFill/>
            <a:ln w="15875">
              <a:solidFill>
                <a:schemeClr val="bg1"/>
              </a:solidFill>
            </a:ln>
            <a:effectLst>
              <a:outerShdw blurRad="406400" dist="469900" dir="1860000" sx="98000" sy="98000" algn="tl" rotWithShape="0">
                <a:schemeClr val="tx1">
                  <a:lumMod val="50000"/>
                  <a:lumOff val="50000"/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TextBox 142"/>
            <p:cNvSpPr txBox="1"/>
            <p:nvPr/>
          </p:nvSpPr>
          <p:spPr>
            <a:xfrm>
              <a:off x="4274607" y="8134346"/>
              <a:ext cx="2717446" cy="1637295"/>
            </a:xfrm>
            <a:prstGeom prst="rect">
              <a:avLst/>
            </a:prstGeom>
            <a:noFill/>
            <a:ln w="15875">
              <a:noFill/>
            </a:ln>
            <a:effectLst>
              <a:outerShdw blurRad="406400" dist="469900" dir="1860000" sx="98000" sy="98000" algn="tl" rotWithShape="0">
                <a:schemeClr val="tx1">
                  <a:lumMod val="50000"/>
                  <a:lumOff val="50000"/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200" smtClean="0">
                  <a:solidFill>
                    <a:schemeClr val="bg1"/>
                  </a:solidFill>
                </a:rPr>
                <a:t>无信息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140401" y="2079599"/>
            <a:ext cx="992390" cy="984302"/>
            <a:chOff x="4223288" y="7568611"/>
            <a:chExt cx="2768765" cy="2768765"/>
          </a:xfrm>
          <a:solidFill>
            <a:srgbClr val="F39E66"/>
          </a:solidFill>
        </p:grpSpPr>
        <p:sp>
          <p:nvSpPr>
            <p:cNvPr id="73" name="椭圆 72"/>
            <p:cNvSpPr/>
            <p:nvPr/>
          </p:nvSpPr>
          <p:spPr>
            <a:xfrm>
              <a:off x="4223288" y="7568611"/>
              <a:ext cx="2768765" cy="2768765"/>
            </a:xfrm>
            <a:prstGeom prst="ellipse">
              <a:avLst/>
            </a:prstGeom>
            <a:grpFill/>
            <a:ln w="15875">
              <a:solidFill>
                <a:schemeClr val="bg1"/>
              </a:solidFill>
            </a:ln>
            <a:effectLst>
              <a:outerShdw blurRad="406400" dist="469900" dir="1860000" sx="98000" sy="98000" algn="tl" rotWithShape="0">
                <a:schemeClr val="tx1">
                  <a:lumMod val="50000"/>
                  <a:lumOff val="50000"/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TextBox 142"/>
            <p:cNvSpPr txBox="1"/>
            <p:nvPr/>
          </p:nvSpPr>
          <p:spPr>
            <a:xfrm>
              <a:off x="4274607" y="8134346"/>
              <a:ext cx="2717446" cy="1637295"/>
            </a:xfrm>
            <a:prstGeom prst="rect">
              <a:avLst/>
            </a:prstGeom>
            <a:noFill/>
            <a:ln w="15875">
              <a:noFill/>
            </a:ln>
            <a:effectLst>
              <a:outerShdw blurRad="406400" dist="469900" dir="1860000" sx="98000" sy="98000" algn="tl" rotWithShape="0">
                <a:schemeClr val="tx1">
                  <a:lumMod val="50000"/>
                  <a:lumOff val="50000"/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200" smtClean="0">
                  <a:solidFill>
                    <a:schemeClr val="bg1"/>
                  </a:solidFill>
                </a:rPr>
                <a:t>无渠道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7149598" y="3253327"/>
            <a:ext cx="992390" cy="984302"/>
            <a:chOff x="4223288" y="7568611"/>
            <a:chExt cx="2768765" cy="2768765"/>
          </a:xfrm>
          <a:solidFill>
            <a:srgbClr val="F39E66"/>
          </a:solidFill>
        </p:grpSpPr>
        <p:sp>
          <p:nvSpPr>
            <p:cNvPr id="80" name="椭圆 79"/>
            <p:cNvSpPr/>
            <p:nvPr/>
          </p:nvSpPr>
          <p:spPr>
            <a:xfrm>
              <a:off x="4223288" y="7568611"/>
              <a:ext cx="2768765" cy="2768765"/>
            </a:xfrm>
            <a:prstGeom prst="ellipse">
              <a:avLst/>
            </a:prstGeom>
            <a:grpFill/>
            <a:ln w="15875">
              <a:solidFill>
                <a:schemeClr val="bg1"/>
              </a:solidFill>
            </a:ln>
            <a:effectLst>
              <a:outerShdw blurRad="406400" dist="469900" dir="1860000" sx="98000" sy="98000" algn="tl" rotWithShape="0">
                <a:schemeClr val="tx1">
                  <a:lumMod val="50000"/>
                  <a:lumOff val="50000"/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TextBox 142"/>
            <p:cNvSpPr txBox="1"/>
            <p:nvPr/>
          </p:nvSpPr>
          <p:spPr>
            <a:xfrm>
              <a:off x="4274607" y="8134346"/>
              <a:ext cx="2717446" cy="1637295"/>
            </a:xfrm>
            <a:prstGeom prst="rect">
              <a:avLst/>
            </a:prstGeom>
            <a:noFill/>
            <a:ln w="15875">
              <a:noFill/>
            </a:ln>
            <a:effectLst>
              <a:outerShdw blurRad="406400" dist="469900" dir="1860000" sx="98000" sy="98000" algn="tl" rotWithShape="0">
                <a:schemeClr val="tx1">
                  <a:lumMod val="50000"/>
                  <a:lumOff val="50000"/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200" smtClean="0">
                  <a:solidFill>
                    <a:schemeClr val="bg1"/>
                  </a:solidFill>
                </a:rPr>
                <a:t>无套路</a:t>
              </a:r>
              <a:endParaRPr lang="zh-CN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4" name="TextBox 142"/>
          <p:cNvSpPr txBox="1"/>
          <p:nvPr/>
        </p:nvSpPr>
        <p:spPr>
          <a:xfrm rot="19564611">
            <a:off x="5611665" y="1618716"/>
            <a:ext cx="973996" cy="582062"/>
          </a:xfrm>
          <a:prstGeom prst="rect">
            <a:avLst/>
          </a:prstGeom>
          <a:noFill/>
          <a:ln w="15875">
            <a:noFill/>
          </a:ln>
          <a:effectLst>
            <a:outerShdw blurRad="406400" dist="469900" dir="1860000" sx="98000" sy="98000" algn="tl" rotWithShape="0">
              <a:schemeClr val="tx1">
                <a:lumMod val="50000"/>
                <a:lumOff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客户信息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TextBox 142"/>
          <p:cNvSpPr txBox="1"/>
          <p:nvPr/>
        </p:nvSpPr>
        <p:spPr>
          <a:xfrm>
            <a:off x="5713289" y="2131994"/>
            <a:ext cx="1454703" cy="582062"/>
          </a:xfrm>
          <a:prstGeom prst="rect">
            <a:avLst/>
          </a:prstGeom>
          <a:noFill/>
          <a:ln w="15875">
            <a:noFill/>
          </a:ln>
          <a:effectLst>
            <a:outerShdw blurRad="406400" dist="469900" dir="1860000" sx="98000" sy="98000" algn="tl" rotWithShape="0">
              <a:schemeClr val="tx1">
                <a:lumMod val="50000"/>
                <a:lumOff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促销活动如何达触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6" name="TextBox 142"/>
          <p:cNvSpPr txBox="1"/>
          <p:nvPr/>
        </p:nvSpPr>
        <p:spPr>
          <a:xfrm rot="1933156">
            <a:off x="5778783" y="2766006"/>
            <a:ext cx="1454703" cy="582062"/>
          </a:xfrm>
          <a:prstGeom prst="rect">
            <a:avLst/>
          </a:prstGeom>
          <a:noFill/>
          <a:ln w="15875">
            <a:noFill/>
          </a:ln>
          <a:effectLst>
            <a:outerShdw blurRad="406400" dist="469900" dir="1860000" sx="98000" sy="98000" algn="tl" rotWithShape="0">
              <a:schemeClr val="tx1">
                <a:lumMod val="50000"/>
                <a:lumOff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如</a:t>
            </a:r>
            <a:r>
              <a:rPr lang="zh-CN" alt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何增加客户粘性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8"/>
          <p:cNvSpPr/>
          <p:nvPr/>
        </p:nvSpPr>
        <p:spPr bwMode="auto">
          <a:xfrm>
            <a:off x="3489337" y="507309"/>
            <a:ext cx="2174588" cy="268415"/>
          </a:xfrm>
          <a:custGeom>
            <a:avLst/>
            <a:gdLst>
              <a:gd name="T0" fmla="*/ 2041 w 5248"/>
              <a:gd name="T1" fmla="*/ 0 h 600"/>
              <a:gd name="T2" fmla="*/ 3207 w 5248"/>
              <a:gd name="T3" fmla="*/ 0 h 600"/>
              <a:gd name="T4" fmla="*/ 4948 w 5248"/>
              <a:gd name="T5" fmla="*/ 0 h 600"/>
              <a:gd name="T6" fmla="*/ 5248 w 5248"/>
              <a:gd name="T7" fmla="*/ 300 h 600"/>
              <a:gd name="T8" fmla="*/ 4948 w 5248"/>
              <a:gd name="T9" fmla="*/ 600 h 600"/>
              <a:gd name="T10" fmla="*/ 3207 w 5248"/>
              <a:gd name="T11" fmla="*/ 600 h 600"/>
              <a:gd name="T12" fmla="*/ 2041 w 5248"/>
              <a:gd name="T13" fmla="*/ 600 h 600"/>
              <a:gd name="T14" fmla="*/ 300 w 5248"/>
              <a:gd name="T15" fmla="*/ 600 h 600"/>
              <a:gd name="T16" fmla="*/ 0 w 5248"/>
              <a:gd name="T17" fmla="*/ 300 h 600"/>
              <a:gd name="T18" fmla="*/ 300 w 5248"/>
              <a:gd name="T19" fmla="*/ 0 h 600"/>
              <a:gd name="T20" fmla="*/ 2041 w 5248"/>
              <a:gd name="T21" fmla="*/ 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248" h="600">
                <a:moveTo>
                  <a:pt x="2041" y="0"/>
                </a:moveTo>
                <a:lnTo>
                  <a:pt x="3207" y="0"/>
                </a:lnTo>
                <a:lnTo>
                  <a:pt x="4948" y="0"/>
                </a:lnTo>
                <a:lnTo>
                  <a:pt x="5248" y="300"/>
                </a:lnTo>
                <a:lnTo>
                  <a:pt x="4948" y="600"/>
                </a:lnTo>
                <a:lnTo>
                  <a:pt x="3207" y="600"/>
                </a:lnTo>
                <a:lnTo>
                  <a:pt x="2041" y="600"/>
                </a:lnTo>
                <a:lnTo>
                  <a:pt x="300" y="600"/>
                </a:lnTo>
                <a:lnTo>
                  <a:pt x="0" y="300"/>
                </a:lnTo>
                <a:lnTo>
                  <a:pt x="300" y="0"/>
                </a:lnTo>
                <a:lnTo>
                  <a:pt x="2041" y="0"/>
                </a:lnTo>
                <a:close/>
              </a:path>
            </a:pathLst>
          </a:custGeom>
          <a:solidFill>
            <a:srgbClr val="F39E66"/>
          </a:solidFill>
          <a:ln w="12700">
            <a:solidFill>
              <a:schemeClr val="bg1"/>
            </a:solidFill>
          </a:ln>
          <a:effectLst>
            <a:outerShdw blurRad="279400" dist="292100" dir="2700000" sx="98000" sy="98000" algn="tl" rotWithShape="0">
              <a:schemeClr val="tx1">
                <a:lumMod val="50000"/>
                <a:lumOff val="50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TextBox 44"/>
          <p:cNvSpPr txBox="1"/>
          <p:nvPr/>
        </p:nvSpPr>
        <p:spPr>
          <a:xfrm>
            <a:off x="3658733" y="505203"/>
            <a:ext cx="2005192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50" spc="70" smtClean="0">
                <a:solidFill>
                  <a:schemeClr val="bg1"/>
                </a:solidFill>
                <a:latin typeface="+mj-ea"/>
                <a:ea typeface="+mj-ea"/>
              </a:rPr>
              <a:t>好店客户到店的消费轨迹</a:t>
            </a:r>
            <a:endParaRPr lang="zh-CN" altLang="en-US" sz="1150" spc="7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66239" y="1325825"/>
            <a:ext cx="992390" cy="984302"/>
            <a:chOff x="4223288" y="7568611"/>
            <a:chExt cx="2768765" cy="2768765"/>
          </a:xfrm>
        </p:grpSpPr>
        <p:sp>
          <p:nvSpPr>
            <p:cNvPr id="31" name="椭圆 30"/>
            <p:cNvSpPr/>
            <p:nvPr/>
          </p:nvSpPr>
          <p:spPr>
            <a:xfrm>
              <a:off x="4223288" y="7568611"/>
              <a:ext cx="2768765" cy="276876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406400" dist="469900" dir="1860000" sx="98000" sy="98000" algn="tl" rotWithShape="0">
                <a:schemeClr val="tx1">
                  <a:lumMod val="50000"/>
                  <a:lumOff val="50000"/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TextBox 142"/>
            <p:cNvSpPr txBox="1"/>
            <p:nvPr/>
          </p:nvSpPr>
          <p:spPr>
            <a:xfrm>
              <a:off x="4274607" y="8230964"/>
              <a:ext cx="2717446" cy="1637295"/>
            </a:xfrm>
            <a:prstGeom prst="rect">
              <a:avLst/>
            </a:prstGeom>
            <a:noFill/>
            <a:ln w="15875">
              <a:noFill/>
            </a:ln>
            <a:effectLst>
              <a:outerShdw blurRad="406400" dist="469900" dir="1860000" sx="98000" sy="98000" algn="tl" rotWithShape="0">
                <a:schemeClr val="tx1">
                  <a:lumMod val="50000"/>
                  <a:lumOff val="50000"/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第一次到店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4" name="右箭头 33"/>
          <p:cNvSpPr/>
          <p:nvPr/>
        </p:nvSpPr>
        <p:spPr bwMode="auto">
          <a:xfrm>
            <a:off x="1937494" y="1740003"/>
            <a:ext cx="727068" cy="155946"/>
          </a:xfrm>
          <a:prstGeom prst="rightArrow">
            <a:avLst/>
          </a:prstGeom>
          <a:solidFill>
            <a:srgbClr val="F39E66"/>
          </a:solidFill>
          <a:ln w="22225">
            <a:noFill/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lt1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2846913" y="1325825"/>
            <a:ext cx="992390" cy="984302"/>
            <a:chOff x="4223288" y="7568611"/>
            <a:chExt cx="2768765" cy="2768765"/>
          </a:xfrm>
        </p:grpSpPr>
        <p:sp>
          <p:nvSpPr>
            <p:cNvPr id="36" name="椭圆 35"/>
            <p:cNvSpPr/>
            <p:nvPr/>
          </p:nvSpPr>
          <p:spPr>
            <a:xfrm>
              <a:off x="4223288" y="7568611"/>
              <a:ext cx="2768765" cy="276876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406400" dist="469900" dir="1860000" sx="98000" sy="98000" algn="tl" rotWithShape="0">
                <a:schemeClr val="tx1">
                  <a:lumMod val="50000"/>
                  <a:lumOff val="50000"/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TextBox 142"/>
            <p:cNvSpPr txBox="1"/>
            <p:nvPr/>
          </p:nvSpPr>
          <p:spPr>
            <a:xfrm>
              <a:off x="4274607" y="8201586"/>
              <a:ext cx="2717446" cy="1637295"/>
            </a:xfrm>
            <a:prstGeom prst="rect">
              <a:avLst/>
            </a:prstGeom>
            <a:noFill/>
            <a:ln w="15875">
              <a:noFill/>
            </a:ln>
            <a:effectLst>
              <a:outerShdw blurRad="406400" dist="469900" dir="1860000" sx="98000" sy="98000" algn="tl" rotWithShape="0">
                <a:schemeClr val="tx1">
                  <a:lumMod val="50000"/>
                  <a:lumOff val="50000"/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消费完成</a:t>
              </a:r>
              <a:endParaRPr lang="en-US" altLang="zh-CN" sz="120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准</a:t>
              </a:r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备买单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927587" y="1325825"/>
            <a:ext cx="992390" cy="984302"/>
            <a:chOff x="4223288" y="7568611"/>
            <a:chExt cx="2768765" cy="2768765"/>
          </a:xfrm>
        </p:grpSpPr>
        <p:sp>
          <p:nvSpPr>
            <p:cNvPr id="40" name="椭圆 39"/>
            <p:cNvSpPr/>
            <p:nvPr/>
          </p:nvSpPr>
          <p:spPr>
            <a:xfrm>
              <a:off x="4223288" y="7568611"/>
              <a:ext cx="2768765" cy="276876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406400" dist="469900" dir="1860000" sx="98000" sy="98000" algn="tl" rotWithShape="0">
                <a:schemeClr val="tx1">
                  <a:lumMod val="50000"/>
                  <a:lumOff val="50000"/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TextBox 142"/>
            <p:cNvSpPr txBox="1"/>
            <p:nvPr/>
          </p:nvSpPr>
          <p:spPr>
            <a:xfrm>
              <a:off x="4274607" y="8134346"/>
              <a:ext cx="2717446" cy="1637295"/>
            </a:xfrm>
            <a:prstGeom prst="rect">
              <a:avLst/>
            </a:prstGeom>
            <a:noFill/>
            <a:ln w="15875">
              <a:noFill/>
            </a:ln>
            <a:effectLst>
              <a:outerShdw blurRad="406400" dist="469900" dir="1860000" sx="98000" sy="98000" algn="tl" rotWithShape="0">
                <a:schemeClr val="tx1">
                  <a:lumMod val="50000"/>
                  <a:lumOff val="50000"/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会</a:t>
              </a:r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员支付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008262" y="1360173"/>
            <a:ext cx="992390" cy="984302"/>
            <a:chOff x="4223288" y="7568611"/>
            <a:chExt cx="2768765" cy="2768765"/>
          </a:xfrm>
        </p:grpSpPr>
        <p:sp>
          <p:nvSpPr>
            <p:cNvPr id="47" name="椭圆 46"/>
            <p:cNvSpPr/>
            <p:nvPr/>
          </p:nvSpPr>
          <p:spPr>
            <a:xfrm>
              <a:off x="4223288" y="7568611"/>
              <a:ext cx="2768765" cy="276876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406400" dist="469900" dir="1860000" sx="98000" sy="98000" algn="tl" rotWithShape="0">
                <a:schemeClr val="tx1">
                  <a:lumMod val="50000"/>
                  <a:lumOff val="50000"/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TextBox 142"/>
            <p:cNvSpPr txBox="1"/>
            <p:nvPr/>
          </p:nvSpPr>
          <p:spPr>
            <a:xfrm>
              <a:off x="4274607" y="8134346"/>
              <a:ext cx="2717446" cy="1637295"/>
            </a:xfrm>
            <a:prstGeom prst="rect">
              <a:avLst/>
            </a:prstGeom>
            <a:noFill/>
            <a:ln w="15875">
              <a:noFill/>
            </a:ln>
            <a:effectLst>
              <a:outerShdw blurRad="406400" dist="469900" dir="1860000" sx="98000" sy="98000" algn="tl" rotWithShape="0">
                <a:schemeClr val="tx1">
                  <a:lumMod val="50000"/>
                  <a:lumOff val="50000"/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会员卡</a:t>
              </a:r>
              <a:endParaRPr lang="en-US" altLang="zh-CN" sz="120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有余额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2846913" y="3540107"/>
            <a:ext cx="992390" cy="984302"/>
            <a:chOff x="4223288" y="7568611"/>
            <a:chExt cx="2768765" cy="2768765"/>
          </a:xfrm>
        </p:grpSpPr>
        <p:sp>
          <p:nvSpPr>
            <p:cNvPr id="58" name="椭圆 57"/>
            <p:cNvSpPr/>
            <p:nvPr/>
          </p:nvSpPr>
          <p:spPr>
            <a:xfrm>
              <a:off x="4223288" y="7568611"/>
              <a:ext cx="2768765" cy="276876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406400" dist="469900" dir="1860000" sx="98000" sy="98000" algn="tl" rotWithShape="0">
                <a:schemeClr val="tx1">
                  <a:lumMod val="50000"/>
                  <a:lumOff val="50000"/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TextBox 142"/>
            <p:cNvSpPr txBox="1"/>
            <p:nvPr/>
          </p:nvSpPr>
          <p:spPr>
            <a:xfrm>
              <a:off x="4274607" y="8201586"/>
              <a:ext cx="2717446" cy="1637295"/>
            </a:xfrm>
            <a:prstGeom prst="rect">
              <a:avLst/>
            </a:prstGeom>
            <a:noFill/>
            <a:ln w="15875">
              <a:noFill/>
            </a:ln>
            <a:effectLst>
              <a:outerShdw blurRad="406400" dist="469900" dir="1860000" sx="98000" sy="98000" algn="tl" rotWithShape="0">
                <a:schemeClr val="tx1">
                  <a:lumMod val="50000"/>
                  <a:lumOff val="50000"/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增加用户</a:t>
              </a:r>
              <a:endParaRPr lang="en-US" altLang="zh-CN" sz="120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参与感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0" name="右箭头 69"/>
          <p:cNvSpPr/>
          <p:nvPr/>
        </p:nvSpPr>
        <p:spPr bwMode="auto">
          <a:xfrm>
            <a:off x="4019911" y="1740003"/>
            <a:ext cx="727068" cy="155946"/>
          </a:xfrm>
          <a:prstGeom prst="rightArrow">
            <a:avLst/>
          </a:prstGeom>
          <a:solidFill>
            <a:srgbClr val="F39E66"/>
          </a:solidFill>
          <a:ln w="22225">
            <a:noFill/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lt1"/>
              </a:solidFill>
            </a:endParaRPr>
          </a:p>
        </p:txBody>
      </p:sp>
      <p:sp>
        <p:nvSpPr>
          <p:cNvPr id="71" name="右箭头 70"/>
          <p:cNvSpPr/>
          <p:nvPr/>
        </p:nvSpPr>
        <p:spPr bwMode="auto">
          <a:xfrm>
            <a:off x="6100585" y="1740003"/>
            <a:ext cx="727068" cy="155946"/>
          </a:xfrm>
          <a:prstGeom prst="rightArrow">
            <a:avLst/>
          </a:prstGeom>
          <a:solidFill>
            <a:srgbClr val="F39E66"/>
          </a:solidFill>
          <a:ln w="22225">
            <a:noFill/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lt1"/>
              </a:solidFill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7008261" y="3540107"/>
            <a:ext cx="992390" cy="984302"/>
            <a:chOff x="4223288" y="7568611"/>
            <a:chExt cx="2768765" cy="2768765"/>
          </a:xfrm>
        </p:grpSpPr>
        <p:sp>
          <p:nvSpPr>
            <p:cNvPr id="81" name="椭圆 80"/>
            <p:cNvSpPr/>
            <p:nvPr/>
          </p:nvSpPr>
          <p:spPr>
            <a:xfrm>
              <a:off x="4223288" y="7568611"/>
              <a:ext cx="2768765" cy="276876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406400" dist="469900" dir="1860000" sx="98000" sy="98000" algn="tl" rotWithShape="0">
                <a:schemeClr val="tx1">
                  <a:lumMod val="50000"/>
                  <a:lumOff val="50000"/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TextBox 142"/>
            <p:cNvSpPr txBox="1"/>
            <p:nvPr/>
          </p:nvSpPr>
          <p:spPr>
            <a:xfrm>
              <a:off x="4274607" y="8134346"/>
              <a:ext cx="2717446" cy="1637295"/>
            </a:xfrm>
            <a:prstGeom prst="rect">
              <a:avLst/>
            </a:prstGeom>
            <a:noFill/>
            <a:ln w="15875">
              <a:noFill/>
            </a:ln>
            <a:effectLst>
              <a:outerShdw blurRad="406400" dist="469900" dir="1860000" sx="98000" sy="98000" algn="tl" rotWithShape="0">
                <a:schemeClr val="tx1">
                  <a:lumMod val="50000"/>
                  <a:lumOff val="50000"/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再</a:t>
              </a:r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次到店</a:t>
              </a:r>
              <a:endParaRPr lang="en-US" altLang="zh-CN" sz="120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消费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4927587" y="3564011"/>
            <a:ext cx="992390" cy="984302"/>
            <a:chOff x="4223288" y="7568611"/>
            <a:chExt cx="2768765" cy="2768765"/>
          </a:xfrm>
        </p:grpSpPr>
        <p:sp>
          <p:nvSpPr>
            <p:cNvPr id="85" name="椭圆 84"/>
            <p:cNvSpPr/>
            <p:nvPr/>
          </p:nvSpPr>
          <p:spPr>
            <a:xfrm>
              <a:off x="4223288" y="7568611"/>
              <a:ext cx="2768765" cy="276876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406400" dist="469900" dir="1860000" sx="98000" sy="98000" algn="tl" rotWithShape="0">
                <a:schemeClr val="tx1">
                  <a:lumMod val="50000"/>
                  <a:lumOff val="50000"/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TextBox 142"/>
            <p:cNvSpPr txBox="1"/>
            <p:nvPr/>
          </p:nvSpPr>
          <p:spPr>
            <a:xfrm>
              <a:off x="4274607" y="8134346"/>
              <a:ext cx="2717446" cy="1637295"/>
            </a:xfrm>
            <a:prstGeom prst="rect">
              <a:avLst/>
            </a:prstGeom>
            <a:noFill/>
            <a:ln w="15875">
              <a:noFill/>
            </a:ln>
            <a:effectLst>
              <a:outerShdw blurRad="406400" dist="469900" dir="1860000" sx="98000" sy="98000" algn="tl" rotWithShape="0">
                <a:schemeClr val="tx1">
                  <a:lumMod val="50000"/>
                  <a:lumOff val="50000"/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提升消费</a:t>
              </a:r>
              <a:endParaRPr lang="en-US" altLang="zh-CN" sz="120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体验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66239" y="3540107"/>
            <a:ext cx="992390" cy="984302"/>
            <a:chOff x="4223288" y="7568611"/>
            <a:chExt cx="2768765" cy="2768765"/>
          </a:xfrm>
        </p:grpSpPr>
        <p:sp>
          <p:nvSpPr>
            <p:cNvPr id="88" name="椭圆 87"/>
            <p:cNvSpPr/>
            <p:nvPr/>
          </p:nvSpPr>
          <p:spPr>
            <a:xfrm>
              <a:off x="4223288" y="7568611"/>
              <a:ext cx="2768765" cy="276876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5875">
              <a:solidFill>
                <a:schemeClr val="bg1"/>
              </a:solidFill>
            </a:ln>
            <a:effectLst>
              <a:outerShdw blurRad="406400" dist="469900" dir="1860000" sx="98000" sy="98000" algn="tl" rotWithShape="0">
                <a:schemeClr val="tx1">
                  <a:lumMod val="50000"/>
                  <a:lumOff val="50000"/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TextBox 142"/>
            <p:cNvSpPr txBox="1"/>
            <p:nvPr/>
          </p:nvSpPr>
          <p:spPr>
            <a:xfrm>
              <a:off x="4274607" y="8134346"/>
              <a:ext cx="2717446" cy="1637295"/>
            </a:xfrm>
            <a:prstGeom prst="rect">
              <a:avLst/>
            </a:prstGeom>
            <a:noFill/>
            <a:ln w="15875">
              <a:noFill/>
            </a:ln>
            <a:effectLst>
              <a:outerShdw blurRad="406400" dist="469900" dir="1860000" sx="98000" sy="98000" algn="tl" rotWithShape="0">
                <a:schemeClr val="tx1">
                  <a:lumMod val="50000"/>
                  <a:lumOff val="50000"/>
                  <a:alpha val="3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zh-CN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促进客户</a:t>
              </a:r>
              <a:endParaRPr lang="en-US" altLang="zh-CN" sz="120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老带新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0" name="右箭头 89"/>
          <p:cNvSpPr/>
          <p:nvPr/>
        </p:nvSpPr>
        <p:spPr bwMode="auto">
          <a:xfrm rot="10800000">
            <a:off x="1947025" y="3966239"/>
            <a:ext cx="727068" cy="155946"/>
          </a:xfrm>
          <a:prstGeom prst="rightArrow">
            <a:avLst/>
          </a:prstGeom>
          <a:solidFill>
            <a:srgbClr val="F39E66"/>
          </a:solidFill>
          <a:ln w="22225">
            <a:noFill/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lt1"/>
              </a:solidFill>
            </a:endParaRPr>
          </a:p>
        </p:txBody>
      </p:sp>
      <p:sp>
        <p:nvSpPr>
          <p:cNvPr id="91" name="右箭头 90"/>
          <p:cNvSpPr/>
          <p:nvPr/>
        </p:nvSpPr>
        <p:spPr bwMode="auto">
          <a:xfrm rot="10800000">
            <a:off x="4029442" y="3966239"/>
            <a:ext cx="727068" cy="155946"/>
          </a:xfrm>
          <a:prstGeom prst="rightArrow">
            <a:avLst/>
          </a:prstGeom>
          <a:solidFill>
            <a:srgbClr val="F39E66"/>
          </a:solidFill>
          <a:ln w="22225">
            <a:noFill/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lt1"/>
              </a:solidFill>
            </a:endParaRPr>
          </a:p>
        </p:txBody>
      </p:sp>
      <p:sp>
        <p:nvSpPr>
          <p:cNvPr id="92" name="右箭头 91"/>
          <p:cNvSpPr/>
          <p:nvPr/>
        </p:nvSpPr>
        <p:spPr bwMode="auto">
          <a:xfrm rot="10800000">
            <a:off x="6110116" y="3966239"/>
            <a:ext cx="727068" cy="155946"/>
          </a:xfrm>
          <a:prstGeom prst="rightArrow">
            <a:avLst/>
          </a:prstGeom>
          <a:solidFill>
            <a:srgbClr val="F39E66"/>
          </a:solidFill>
          <a:ln w="22225">
            <a:noFill/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lt1"/>
              </a:solidFill>
            </a:endParaRPr>
          </a:p>
        </p:txBody>
      </p:sp>
      <p:sp>
        <p:nvSpPr>
          <p:cNvPr id="93" name="右箭头 92"/>
          <p:cNvSpPr/>
          <p:nvPr/>
        </p:nvSpPr>
        <p:spPr bwMode="auto">
          <a:xfrm rot="16200000">
            <a:off x="898900" y="2864198"/>
            <a:ext cx="727068" cy="155946"/>
          </a:xfrm>
          <a:prstGeom prst="rightArrow">
            <a:avLst/>
          </a:prstGeom>
          <a:solidFill>
            <a:srgbClr val="F39E66"/>
          </a:solidFill>
          <a:ln w="22225">
            <a:noFill/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lt1"/>
              </a:solidFill>
            </a:endParaRPr>
          </a:p>
        </p:txBody>
      </p:sp>
      <p:sp>
        <p:nvSpPr>
          <p:cNvPr id="94" name="右箭头 93"/>
          <p:cNvSpPr/>
          <p:nvPr/>
        </p:nvSpPr>
        <p:spPr bwMode="auto">
          <a:xfrm rot="5400000">
            <a:off x="7150119" y="2864198"/>
            <a:ext cx="727068" cy="155946"/>
          </a:xfrm>
          <a:prstGeom prst="rightArrow">
            <a:avLst/>
          </a:prstGeom>
          <a:solidFill>
            <a:srgbClr val="F39E66"/>
          </a:solidFill>
          <a:ln w="22225">
            <a:noFill/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lt1"/>
              </a:solidFill>
            </a:endParaRPr>
          </a:p>
        </p:txBody>
      </p:sp>
      <p:sp>
        <p:nvSpPr>
          <p:cNvPr id="95" name="TextBox 142"/>
          <p:cNvSpPr txBox="1"/>
          <p:nvPr/>
        </p:nvSpPr>
        <p:spPr>
          <a:xfrm>
            <a:off x="3674487" y="1337429"/>
            <a:ext cx="1454703" cy="582062"/>
          </a:xfrm>
          <a:prstGeom prst="rect">
            <a:avLst/>
          </a:prstGeom>
          <a:noFill/>
          <a:ln w="15875">
            <a:noFill/>
          </a:ln>
          <a:effectLst>
            <a:outerShdw blurRad="406400" dist="469900" dir="1860000" sx="98000" sy="98000" algn="tl" rotWithShape="0">
              <a:schemeClr val="tx1">
                <a:lumMod val="50000"/>
                <a:lumOff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开</a:t>
            </a:r>
            <a:r>
              <a:rPr lang="zh-CN" altLang="en-US" sz="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卡返现买单立刻使用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TextBox 142"/>
          <p:cNvSpPr txBox="1"/>
          <p:nvPr/>
        </p:nvSpPr>
        <p:spPr>
          <a:xfrm>
            <a:off x="5746298" y="1337429"/>
            <a:ext cx="1454703" cy="582062"/>
          </a:xfrm>
          <a:prstGeom prst="rect">
            <a:avLst/>
          </a:prstGeom>
          <a:noFill/>
          <a:ln w="15875">
            <a:noFill/>
          </a:ln>
          <a:effectLst>
            <a:outerShdw blurRad="406400" dist="469900" dir="1860000" sx="98000" sy="98000" algn="tl" rotWithShape="0">
              <a:schemeClr val="tx1">
                <a:lumMod val="50000"/>
                <a:lumOff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消费完成奖励红包返现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7" name="TextBox 142"/>
          <p:cNvSpPr txBox="1"/>
          <p:nvPr/>
        </p:nvSpPr>
        <p:spPr>
          <a:xfrm>
            <a:off x="6049753" y="2578757"/>
            <a:ext cx="1454703" cy="582062"/>
          </a:xfrm>
          <a:prstGeom prst="rect">
            <a:avLst/>
          </a:prstGeom>
          <a:noFill/>
          <a:ln w="15875">
            <a:noFill/>
          </a:ln>
          <a:effectLst>
            <a:outerShdw blurRad="406400" dist="469900" dir="1860000" sx="98000" sy="98000" algn="tl" rotWithShape="0">
              <a:schemeClr val="tx1">
                <a:lumMod val="50000"/>
                <a:lumOff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再</a:t>
            </a:r>
            <a:r>
              <a:rPr lang="zh-CN" altLang="en-US" sz="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次消费同类品优先考虑会员卡有余额，再次选择到店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" name="TextBox 142"/>
          <p:cNvSpPr txBox="1"/>
          <p:nvPr/>
        </p:nvSpPr>
        <p:spPr>
          <a:xfrm>
            <a:off x="7591626" y="2628110"/>
            <a:ext cx="1454703" cy="582062"/>
          </a:xfrm>
          <a:prstGeom prst="rect">
            <a:avLst/>
          </a:prstGeom>
          <a:noFill/>
          <a:ln w="15875">
            <a:noFill/>
          </a:ln>
          <a:effectLst>
            <a:outerShdw blurRad="406400" dist="469900" dir="1860000" sx="98000" sy="98000" algn="tl" rotWithShape="0">
              <a:schemeClr val="tx1">
                <a:lumMod val="50000"/>
                <a:lumOff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客</a:t>
            </a:r>
            <a:r>
              <a:rPr lang="zh-CN" altLang="en-US" sz="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户</a:t>
            </a:r>
            <a:r>
              <a:rPr lang="en-US" altLang="zh-CN" sz="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XX</a:t>
            </a:r>
            <a:r>
              <a:rPr lang="zh-CN" altLang="en-US" sz="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（</a:t>
            </a:r>
            <a:r>
              <a:rPr lang="en-US" altLang="zh-CN" sz="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zh-CN" altLang="en-US" sz="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）天未消费送</a:t>
            </a:r>
            <a:endParaRPr lang="en-US" altLang="zh-CN" sz="8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优</a:t>
            </a:r>
            <a:r>
              <a:rPr lang="zh-CN" altLang="en-US" sz="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惠券重新触达客户唤醒</a:t>
            </a:r>
            <a:endParaRPr lang="en-US" altLang="zh-CN" sz="8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zh-CN" alt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客</a:t>
            </a:r>
            <a:r>
              <a:rPr lang="zh-CN" altLang="en-US" sz="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户消费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9" name="右箭头 98"/>
          <p:cNvSpPr/>
          <p:nvPr/>
        </p:nvSpPr>
        <p:spPr bwMode="auto">
          <a:xfrm rot="16200000">
            <a:off x="5069445" y="2864198"/>
            <a:ext cx="727068" cy="155946"/>
          </a:xfrm>
          <a:prstGeom prst="rightArrow">
            <a:avLst/>
          </a:prstGeom>
          <a:solidFill>
            <a:srgbClr val="F39E66"/>
          </a:solidFill>
          <a:ln w="22225">
            <a:noFill/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lt1"/>
              </a:solidFill>
            </a:endParaRPr>
          </a:p>
        </p:txBody>
      </p:sp>
      <p:sp>
        <p:nvSpPr>
          <p:cNvPr id="100" name="TextBox 142"/>
          <p:cNvSpPr txBox="1"/>
          <p:nvPr/>
        </p:nvSpPr>
        <p:spPr>
          <a:xfrm>
            <a:off x="5736767" y="3569987"/>
            <a:ext cx="1454703" cy="582062"/>
          </a:xfrm>
          <a:prstGeom prst="rect">
            <a:avLst/>
          </a:prstGeom>
          <a:noFill/>
          <a:ln w="15875">
            <a:noFill/>
          </a:ln>
          <a:effectLst>
            <a:outerShdw blurRad="406400" dist="469900" dir="1860000" sx="98000" sy="98000" algn="tl" rotWithShape="0">
              <a:schemeClr val="tx1">
                <a:lumMod val="50000"/>
                <a:lumOff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积分商城、生日礼品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" name="TextBox 142"/>
          <p:cNvSpPr txBox="1"/>
          <p:nvPr/>
        </p:nvSpPr>
        <p:spPr>
          <a:xfrm>
            <a:off x="3678040" y="3567088"/>
            <a:ext cx="1454703" cy="582062"/>
          </a:xfrm>
          <a:prstGeom prst="rect">
            <a:avLst/>
          </a:prstGeom>
          <a:noFill/>
          <a:ln w="15875">
            <a:noFill/>
          </a:ln>
          <a:effectLst>
            <a:outerShdw blurRad="406400" dist="469900" dir="1860000" sx="98000" sy="98000" algn="tl" rotWithShape="0">
              <a:schemeClr val="tx1">
                <a:lumMod val="50000"/>
                <a:lumOff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用户反馈提建议送券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" name="TextBox 142"/>
          <p:cNvSpPr txBox="1"/>
          <p:nvPr/>
        </p:nvSpPr>
        <p:spPr>
          <a:xfrm>
            <a:off x="1593814" y="3559807"/>
            <a:ext cx="1454703" cy="582062"/>
          </a:xfrm>
          <a:prstGeom prst="rect">
            <a:avLst/>
          </a:prstGeom>
          <a:noFill/>
          <a:ln w="15875">
            <a:noFill/>
          </a:ln>
          <a:effectLst>
            <a:outerShdw blurRad="406400" dist="469900" dir="1860000" sx="98000" sy="98000" algn="tl" rotWithShape="0">
              <a:schemeClr val="tx1">
                <a:lumMod val="50000"/>
                <a:lumOff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推荐奖励金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3" name="TextBox 142"/>
          <p:cNvSpPr txBox="1"/>
          <p:nvPr/>
        </p:nvSpPr>
        <p:spPr>
          <a:xfrm>
            <a:off x="1031277" y="2657250"/>
            <a:ext cx="1454703" cy="582062"/>
          </a:xfrm>
          <a:prstGeom prst="rect">
            <a:avLst/>
          </a:prstGeom>
          <a:noFill/>
          <a:ln w="15875">
            <a:noFill/>
          </a:ln>
          <a:effectLst>
            <a:outerShdw blurRad="406400" dist="469900" dir="1860000" sx="98000" sy="98000" algn="tl" rotWithShape="0">
              <a:schemeClr val="tx1">
                <a:lumMod val="50000"/>
                <a:lumOff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引流新客户</a:t>
            </a:r>
            <a:endParaRPr lang="en-US" altLang="zh-CN" sz="8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sz="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第一次到店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" name="TextBox 142"/>
          <p:cNvSpPr txBox="1"/>
          <p:nvPr/>
        </p:nvSpPr>
        <p:spPr>
          <a:xfrm rot="16200000">
            <a:off x="4528247" y="2645004"/>
            <a:ext cx="1454703" cy="582062"/>
          </a:xfrm>
          <a:prstGeom prst="rect">
            <a:avLst/>
          </a:prstGeom>
          <a:noFill/>
          <a:ln w="15875">
            <a:noFill/>
          </a:ln>
          <a:effectLst>
            <a:outerShdw blurRad="406400" dist="469900" dir="1860000" sx="98000" sy="98000" algn="tl" rotWithShape="0">
              <a:schemeClr val="tx1">
                <a:lumMod val="50000"/>
                <a:lumOff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促进客户再次消费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5" name="右箭头 104"/>
          <p:cNvSpPr/>
          <p:nvPr/>
        </p:nvSpPr>
        <p:spPr bwMode="auto">
          <a:xfrm rot="19225788">
            <a:off x="3866668" y="2761227"/>
            <a:ext cx="727068" cy="155946"/>
          </a:xfrm>
          <a:prstGeom prst="rightArrow">
            <a:avLst/>
          </a:prstGeom>
          <a:solidFill>
            <a:srgbClr val="F39E66"/>
          </a:solidFill>
          <a:ln w="22225">
            <a:noFill/>
          </a:ln>
          <a:effectLst>
            <a:outerShdw blurRad="419100" dist="571500" dir="2700000" sx="90000" sy="90000" algn="tl" rotWithShape="0">
              <a:schemeClr val="tx1">
                <a:lumMod val="50000"/>
                <a:lumOff val="50000"/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n>
                <a:solidFill>
                  <a:sysClr val="windowText" lastClr="000000"/>
                </a:solidFill>
              </a:ln>
              <a:solidFill>
                <a:schemeClr val="lt1"/>
              </a:solidFill>
            </a:endParaRPr>
          </a:p>
        </p:txBody>
      </p:sp>
      <p:sp>
        <p:nvSpPr>
          <p:cNvPr id="106" name="TextBox 142"/>
          <p:cNvSpPr txBox="1"/>
          <p:nvPr/>
        </p:nvSpPr>
        <p:spPr>
          <a:xfrm rot="19218573">
            <a:off x="3310911" y="2506621"/>
            <a:ext cx="1454703" cy="582062"/>
          </a:xfrm>
          <a:prstGeom prst="rect">
            <a:avLst/>
          </a:prstGeom>
          <a:noFill/>
          <a:ln w="15875">
            <a:noFill/>
          </a:ln>
          <a:effectLst>
            <a:outerShdw blurRad="406400" dist="469900" dir="1860000" sx="98000" sy="98000" algn="tl" rotWithShape="0">
              <a:schemeClr val="tx1">
                <a:lumMod val="50000"/>
                <a:lumOff val="50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8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促进客户再次消费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4c7732435421dbf6a6252843a45f9a13ab19dc0"/>
</p:tagLst>
</file>

<file path=ppt/theme/theme1.xml><?xml version="1.0" encoding="utf-8"?>
<a:theme xmlns:a="http://schemas.openxmlformats.org/drawingml/2006/main" name="Office 主题">
  <a:themeElements>
    <a:clrScheme name="黄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自定义 1">
      <a:majorFont>
        <a:latin typeface="Franklin Gothic Medium"/>
        <a:ea typeface="微软雅黑"/>
        <a:cs typeface=""/>
      </a:majorFont>
      <a:minorFont>
        <a:latin typeface="Franklin Gothic Book"/>
        <a:ea typeface="微软雅黑"/>
        <a:cs typeface=""/>
      </a:minorFont>
    </a:fontScheme>
    <a:fmtScheme name="技巧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 flip="none" rotWithShape="1">
          <a:gsLst>
            <a:gs pos="0">
              <a:schemeClr val="bg1"/>
            </a:gs>
            <a:gs pos="36000">
              <a:schemeClr val="bg1"/>
            </a:gs>
            <a:gs pos="100000">
              <a:srgbClr val="C7C7C7"/>
            </a:gs>
          </a:gsLst>
          <a:lin ang="13500000" scaled="1"/>
          <a:tileRect/>
        </a:gradFill>
        <a:ln w="22225">
          <a:solidFill>
            <a:schemeClr val="bg1"/>
          </a:solidFill>
        </a:ln>
        <a:effectLst>
          <a:outerShdw blurRad="419100" dist="571500" dir="2700000" sx="90000" sy="90000" algn="tl" rotWithShape="0">
            <a:schemeClr val="tx1">
              <a:lumMod val="50000"/>
              <a:lumOff val="50000"/>
              <a:alpha val="40000"/>
            </a:schemeClr>
          </a:outerShdw>
        </a:effectLst>
      </a:spPr>
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<a:noAutofit/>
      </a:bodyPr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1822</Words>
  <Application>Microsoft Office PowerPoint</Application>
  <PresentationFormat>全屏显示(16:9)</PresentationFormat>
  <Paragraphs>333</Paragraphs>
  <Slides>32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yeshaojun5056@163.com</dc:creator>
  <cp:lastModifiedBy>Windows User</cp:lastModifiedBy>
  <cp:revision>297</cp:revision>
  <dcterms:created xsi:type="dcterms:W3CDTF">2015-07-20T08:12:00Z</dcterms:created>
  <dcterms:modified xsi:type="dcterms:W3CDTF">2022-04-03T02:30:41Z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